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260" r:id="rId56"/>
    <p:sldId id="261" r:id="rId57"/>
    <p:sldId id="262" r:id="rId58"/>
    <p:sldId id="263"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80" autoAdjust="0"/>
    <p:restoredTop sz="94660"/>
  </p:normalViewPr>
  <p:slideViewPr>
    <p:cSldViewPr snapToGrid="0">
      <p:cViewPr varScale="1">
        <p:scale>
          <a:sx n="78" d="100"/>
          <a:sy n="78" d="100"/>
        </p:scale>
        <p:origin x="60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5560"/>
            <a:ext cx="12192000" cy="6858000"/>
          </a:xfrm>
          <a:prstGeom prst="rect">
            <a:avLst/>
          </a:prstGeom>
        </p:spPr>
      </p:pic>
      <p:sp>
        <p:nvSpPr>
          <p:cNvPr id="9" name="矩形 8"/>
          <p:cNvSpPr/>
          <p:nvPr userDrawn="1"/>
        </p:nvSpPr>
        <p:spPr>
          <a:xfrm>
            <a:off x="8136081" y="4167958"/>
            <a:ext cx="4055919" cy="461665"/>
          </a:xfrm>
          <a:prstGeom prst="rect">
            <a:avLst/>
          </a:prstGeom>
        </p:spPr>
        <p:txBody>
          <a:bodyPr wrap="none">
            <a:spAutoFit/>
          </a:bodyPr>
          <a:lstStyle/>
          <a:p>
            <a:r>
              <a:rPr lang="en-US" altLang="zh-CN" sz="2400" b="1" smtClean="0">
                <a:latin typeface="黑体" panose="02010609060101010101" pitchFamily="49" charset="-122"/>
                <a:ea typeface="黑体" panose="02010609060101010101" pitchFamily="49" charset="-122"/>
              </a:rPr>
              <a:t>【YOOTK】</a:t>
            </a:r>
            <a:r>
              <a:rPr lang="zh-CN" altLang="en-US" sz="2400" b="1" smtClean="0">
                <a:latin typeface="黑体" panose="02010609060101010101" pitchFamily="49" charset="-122"/>
                <a:ea typeface="黑体" panose="02010609060101010101" pitchFamily="49" charset="-122"/>
              </a:rPr>
              <a:t>沐言科技：李兴华</a:t>
            </a:r>
            <a:endParaRPr lang="zh-CN" altLang="en-US" sz="2400" b="1">
              <a:latin typeface="黑体" panose="02010609060101010101" pitchFamily="49" charset="-122"/>
              <a:ea typeface="黑体" panose="02010609060101010101" pitchFamily="49" charset="-122"/>
            </a:endParaRPr>
          </a:p>
        </p:txBody>
      </p:sp>
      <p:pic>
        <p:nvPicPr>
          <p:cNvPr id="14" name="图片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64442" y="4629623"/>
            <a:ext cx="1325075" cy="1276299"/>
          </a:xfrm>
          <a:prstGeom prst="rect">
            <a:avLst/>
          </a:prstGeom>
        </p:spPr>
      </p:pic>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843" y="3078976"/>
            <a:ext cx="772170" cy="772170"/>
          </a:xfrm>
          <a:prstGeom prst="rect">
            <a:avLst/>
          </a:prstGeom>
        </p:spPr>
      </p:pic>
      <p:pic>
        <p:nvPicPr>
          <p:cNvPr id="10" name="图片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7160" y="92115"/>
            <a:ext cx="11962765" cy="6729055"/>
          </a:xfrm>
          <a:prstGeom prst="rect">
            <a:avLst/>
          </a:prstGeom>
        </p:spPr>
      </p:pic>
      <p:pic>
        <p:nvPicPr>
          <p:cNvPr id="12" name="图片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39008" y="5132280"/>
            <a:ext cx="529984" cy="529984"/>
          </a:xfrm>
          <a:prstGeom prst="rect">
            <a:avLst/>
          </a:prstGeom>
        </p:spPr>
      </p:pic>
      <p:sp>
        <p:nvSpPr>
          <p:cNvPr id="8" name="矩形 7"/>
          <p:cNvSpPr/>
          <p:nvPr userDrawn="1"/>
        </p:nvSpPr>
        <p:spPr>
          <a:xfrm>
            <a:off x="4376057" y="2299178"/>
            <a:ext cx="7815943" cy="1876582"/>
          </a:xfrm>
          <a:prstGeom prst="rect">
            <a:avLst/>
          </a:prstGeom>
          <a:solidFill>
            <a:schemeClr val="accent1">
              <a:lumMod val="20000"/>
              <a:lumOff val="80000"/>
              <a:alpha val="79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b="1" smtClean="0"/>
          </a:p>
        </p:txBody>
      </p:sp>
      <p:sp>
        <p:nvSpPr>
          <p:cNvPr id="2" name="标题 1"/>
          <p:cNvSpPr>
            <a:spLocks noGrp="1"/>
          </p:cNvSpPr>
          <p:nvPr>
            <p:ph type="ctrTitle"/>
          </p:nvPr>
        </p:nvSpPr>
        <p:spPr>
          <a:xfrm>
            <a:off x="4423956" y="2449439"/>
            <a:ext cx="7680960" cy="648587"/>
          </a:xfrm>
        </p:spPr>
        <p:txBody>
          <a:bodyPr anchor="b">
            <a:normAutofit/>
          </a:bodyPr>
          <a:lstStyle>
            <a:lvl1pPr algn="l">
              <a:defRPr sz="36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4423956" y="3378497"/>
            <a:ext cx="7680960" cy="491699"/>
          </a:xfrm>
        </p:spPr>
        <p:txBody>
          <a:bodyP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8489894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89222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360649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71695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414259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1665516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448069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391888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3957559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75642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046046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735748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2" name="标题占位符 1"/>
          <p:cNvSpPr>
            <a:spLocks noGrp="1"/>
          </p:cNvSpPr>
          <p:nvPr>
            <p:ph type="title"/>
          </p:nvPr>
        </p:nvSpPr>
        <p:spPr>
          <a:xfrm>
            <a:off x="67491" y="69035"/>
            <a:ext cx="12020006" cy="78005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7491" y="849087"/>
            <a:ext cx="12020006" cy="593053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41149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4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467807" y="2462532"/>
            <a:ext cx="7580501" cy="605407"/>
          </a:xfrm>
          <a:prstGeom prst="rect">
            <a:avLst/>
          </a:prstGeom>
        </p:spPr>
        <p:txBody>
          <a:bodyPr/>
          <a:lstStyle>
            <a:lvl1pPr algn="l" defTabSz="914400" rtl="0" eaLnBrk="1" latinLnBrk="0" hangingPunct="1">
              <a:spcBef>
                <a:spcPct val="0"/>
              </a:spcBef>
              <a:buNone/>
              <a:defRPr sz="2800" kern="1200">
                <a:solidFill>
                  <a:schemeClr val="tx1">
                    <a:lumMod val="95000"/>
                    <a:lumOff val="5000"/>
                  </a:schemeClr>
                </a:solidFill>
                <a:latin typeface="微软雅黑" pitchFamily="34" charset="-122"/>
                <a:ea typeface="微软雅黑" pitchFamily="34" charset="-122"/>
                <a:cs typeface="+mj-cs"/>
              </a:defRPr>
            </a:lvl1pPr>
          </a:lstStyle>
          <a:p>
            <a:r>
              <a:rPr lang="en-US" altLang="zh-CN" sz="3600" smtClean="0"/>
              <a:t>SpringCloud</a:t>
            </a:r>
            <a:r>
              <a:rPr lang="zh-CN" altLang="en-US" sz="3600" smtClean="0"/>
              <a:t>就业编程实战</a:t>
            </a:r>
            <a:endParaRPr lang="zh-CN" altLang="en-US" sz="3600"/>
          </a:p>
        </p:txBody>
      </p:sp>
      <p:sp>
        <p:nvSpPr>
          <p:cNvPr id="5" name="副标题 2"/>
          <p:cNvSpPr txBox="1">
            <a:spLocks/>
          </p:cNvSpPr>
          <p:nvPr/>
        </p:nvSpPr>
        <p:spPr>
          <a:xfrm>
            <a:off x="4467807" y="3358588"/>
            <a:ext cx="5658976" cy="582042"/>
          </a:xfrm>
          <a:prstGeom prst="rect">
            <a:avLst/>
          </a:prstGeom>
        </p:spPr>
        <p:txBody>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Wingdings" pitchFamily="2" charset="2"/>
              <a:buChar char="Ø"/>
              <a:defRPr sz="14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800" smtClean="0"/>
              <a:t>第</a:t>
            </a:r>
            <a:r>
              <a:rPr lang="en-US" altLang="zh-CN" sz="2800" smtClean="0"/>
              <a:t>2</a:t>
            </a:r>
            <a:r>
              <a:rPr lang="zh-CN" altLang="en-US" sz="2800" smtClean="0"/>
              <a:t>章：</a:t>
            </a:r>
            <a:r>
              <a:rPr lang="en-US" altLang="zh-CN" sz="2800"/>
              <a:t>SpringCloud</a:t>
            </a:r>
            <a:r>
              <a:rPr lang="zh-CN" altLang="en-US" sz="2800"/>
              <a:t>编程起步</a:t>
            </a:r>
            <a:endParaRPr lang="zh-CN" altLang="en-US" sz="2800"/>
          </a:p>
        </p:txBody>
      </p:sp>
    </p:spTree>
    <p:extLst>
      <p:ext uri="{BB962C8B-B14F-4D97-AF65-F5344CB8AC3E}">
        <p14:creationId xmlns:p14="http://schemas.microsoft.com/office/powerpoint/2010/main" val="39399473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build.gradle</a:t>
            </a:r>
            <a:endParaRPr lang="zh-CN" altLang="en-US"/>
          </a:p>
        </p:txBody>
      </p:sp>
      <p:graphicFrame>
        <p:nvGraphicFramePr>
          <p:cNvPr id="4" name="表格 3"/>
          <p:cNvGraphicFramePr>
            <a:graphicFrameLocks noGrp="1"/>
          </p:cNvGraphicFramePr>
          <p:nvPr>
            <p:extLst/>
          </p:nvPr>
        </p:nvGraphicFramePr>
        <p:xfrm>
          <a:off x="195824" y="830263"/>
          <a:ext cx="11777736" cy="4849177"/>
        </p:xfrm>
        <a:graphic>
          <a:graphicData uri="http://schemas.openxmlformats.org/drawingml/2006/table">
            <a:tbl>
              <a:tblPr firstRow="1" firstCol="1" lastRow="1" lastCol="1" bandRow="1" bandCol="1">
                <a:tableStyleId>{5940675A-B579-460E-94D1-54222C63F5DA}</a:tableStyleId>
              </a:tblPr>
              <a:tblGrid>
                <a:gridCol w="11777736">
                  <a:extLst>
                    <a:ext uri="{9D8B030D-6E8A-4147-A177-3AD203B41FA5}">
                      <a16:colId xmlns:a16="http://schemas.microsoft.com/office/drawing/2014/main" val="3632033334"/>
                    </a:ext>
                  </a:extLst>
                </a:gridCol>
              </a:tblGrid>
              <a:tr h="4849177">
                <a:tc>
                  <a:txBody>
                    <a:bodyPr/>
                    <a:lstStyle/>
                    <a:p>
                      <a:r>
                        <a:rPr lang="en-US" sz="1000">
                          <a:effectLst/>
                        </a:rPr>
                        <a:t>buildscript {                        				// </a:t>
                      </a:r>
                      <a:r>
                        <a:rPr lang="zh-CN" sz="1000">
                          <a:effectLst/>
                        </a:rPr>
                        <a:t>定义脚本使用资源</a:t>
                      </a:r>
                      <a:r>
                        <a:rPr lang="en-US" sz="1000">
                          <a:effectLst/>
                        </a:rPr>
                        <a:t/>
                      </a:r>
                      <a:br>
                        <a:rPr lang="en-US" sz="1000">
                          <a:effectLst/>
                        </a:rPr>
                      </a:br>
                      <a:r>
                        <a:rPr lang="en-US" sz="1000">
                          <a:effectLst/>
                        </a:rPr>
                        <a:t>    apply from: 'dependencies.gradle' 			// </a:t>
                      </a:r>
                      <a:r>
                        <a:rPr lang="zh-CN" sz="1000">
                          <a:effectLst/>
                        </a:rPr>
                        <a:t>引入所需要的依赖库文件</a:t>
                      </a:r>
                      <a:r>
                        <a:rPr lang="en-US" sz="1000">
                          <a:effectLst/>
                        </a:rPr>
                        <a:t/>
                      </a:r>
                      <a:br>
                        <a:rPr lang="en-US" sz="1000">
                          <a:effectLst/>
                        </a:rPr>
                      </a:br>
                      <a:r>
                        <a:rPr lang="en-US" sz="1000">
                          <a:effectLst/>
                        </a:rPr>
                        <a:t>    repositories {                        			// </a:t>
                      </a:r>
                      <a:r>
                        <a:rPr lang="zh-CN" sz="1000">
                          <a:effectLst/>
                        </a:rPr>
                        <a:t>脚本资源仓库</a:t>
                      </a:r>
                      <a:r>
                        <a:rPr lang="en-US" sz="1000">
                          <a:effectLst/>
                        </a:rPr>
                        <a:t/>
                      </a:r>
                      <a:br>
                        <a:rPr lang="en-US" sz="1000">
                          <a:effectLst/>
                        </a:rPr>
                      </a:br>
                      <a:r>
                        <a:rPr lang="en-US" sz="1000">
                          <a:effectLst/>
                        </a:rPr>
                        <a:t>        maven { url 'https://maven.aliyun.com/repository/public' }</a:t>
                      </a:r>
                      <a:br>
                        <a:rPr lang="en-US" sz="1000">
                          <a:effectLst/>
                        </a:rPr>
                      </a:br>
                      <a:r>
                        <a:rPr lang="en-US" sz="1000">
                          <a:effectLst/>
                        </a:rPr>
                        <a:t>    }</a:t>
                      </a:r>
                      <a:br>
                        <a:rPr lang="en-US" sz="1000">
                          <a:effectLst/>
                        </a:rPr>
                      </a:br>
                      <a:r>
                        <a:rPr lang="en-US" sz="1000">
                          <a:effectLst/>
                        </a:rPr>
                        <a:t>    dependencies {                        			// </a:t>
                      </a:r>
                      <a:r>
                        <a:rPr lang="zh-CN" sz="1000">
                          <a:effectLst/>
                        </a:rPr>
                        <a:t>依赖库</a:t>
                      </a:r>
                      <a:r>
                        <a:rPr lang="en-US" sz="1000">
                          <a:effectLst/>
                        </a:rPr>
                        <a:t/>
                      </a:r>
                      <a:br>
                        <a:rPr lang="en-US" sz="1000">
                          <a:effectLst/>
                        </a:rPr>
                      </a:br>
                      <a:r>
                        <a:rPr lang="en-US" sz="1000">
                          <a:effectLst/>
                        </a:rPr>
                        <a:t>        classpath libraries.'spring-boot-gradle-plugin' 	// SpringBoot</a:t>
                      </a:r>
                      <a:r>
                        <a:rPr lang="zh-CN" sz="1000">
                          <a:effectLst/>
                        </a:rPr>
                        <a:t>插件</a:t>
                      </a:r>
                      <a:r>
                        <a:rPr lang="en-US" sz="1000">
                          <a:effectLst/>
                        </a:rPr>
                        <a:t/>
                      </a:r>
                      <a:br>
                        <a:rPr lang="en-US" sz="1000">
                          <a:effectLst/>
                        </a:rPr>
                      </a:br>
                      <a:r>
                        <a:rPr lang="en-US" sz="1000">
                          <a:effectLst/>
                        </a:rPr>
                        <a:t>    }</a:t>
                      </a:r>
                      <a:br>
                        <a:rPr lang="en-US" sz="1000">
                          <a:effectLst/>
                        </a:rPr>
                      </a:br>
                      <a:r>
                        <a:rPr lang="en-US" sz="1000">
                          <a:effectLst/>
                        </a:rPr>
                        <a:t>}</a:t>
                      </a:r>
                      <a:br>
                        <a:rPr lang="en-US" sz="1000">
                          <a:effectLst/>
                        </a:rPr>
                      </a:br>
                      <a:r>
                        <a:rPr lang="en-US" sz="1000">
                          <a:effectLst/>
                        </a:rPr>
                        <a:t>group project_group					// </a:t>
                      </a:r>
                      <a:r>
                        <a:rPr lang="zh-CN" sz="1000">
                          <a:effectLst/>
                        </a:rPr>
                        <a:t>组织名称</a:t>
                      </a:r>
                      <a:r>
                        <a:rPr lang="en-US" sz="1000">
                          <a:effectLst/>
                        </a:rPr>
                        <a:t/>
                      </a:r>
                      <a:br>
                        <a:rPr lang="en-US" sz="1000">
                          <a:effectLst/>
                        </a:rPr>
                      </a:br>
                      <a:r>
                        <a:rPr lang="en-US" sz="1000">
                          <a:effectLst/>
                        </a:rPr>
                        <a:t>version project_version 					// </a:t>
                      </a:r>
                      <a:r>
                        <a:rPr lang="zh-CN" sz="1000">
                          <a:effectLst/>
                        </a:rPr>
                        <a:t>项目版本</a:t>
                      </a:r>
                      <a:r>
                        <a:rPr lang="en-US" sz="1000">
                          <a:effectLst/>
                        </a:rPr>
                        <a:t/>
                      </a:r>
                      <a:br>
                        <a:rPr lang="en-US" sz="1000">
                          <a:effectLst/>
                        </a:rPr>
                      </a:br>
                      <a:r>
                        <a:rPr lang="en-US" sz="1000">
                          <a:effectLst/>
                        </a:rPr>
                        <a:t>apply from: 'dependencies.gradle' 				// </a:t>
                      </a:r>
                      <a:r>
                        <a:rPr lang="zh-CN" sz="1000">
                          <a:effectLst/>
                        </a:rPr>
                        <a:t>导入依赖配置</a:t>
                      </a:r>
                      <a:r>
                        <a:rPr lang="en-US" sz="1000">
                          <a:effectLst/>
                        </a:rPr>
                        <a:t/>
                      </a:r>
                      <a:br>
                        <a:rPr lang="en-US" sz="1000">
                          <a:effectLst/>
                        </a:rPr>
                      </a:br>
                      <a:r>
                        <a:rPr lang="en-US" sz="1000">
                          <a:effectLst/>
                        </a:rPr>
                        <a:t>def env = System.getProperty("env") ?: 'dev'   		// </a:t>
                      </a:r>
                      <a:r>
                        <a:rPr lang="zh-CN" sz="1000">
                          <a:effectLst/>
                        </a:rPr>
                        <a:t>获取</a:t>
                      </a:r>
                      <a:r>
                        <a:rPr lang="en-US" sz="1000">
                          <a:effectLst/>
                        </a:rPr>
                        <a:t>env</a:t>
                      </a:r>
                      <a:r>
                        <a:rPr lang="zh-CN" sz="1000">
                          <a:effectLst/>
                        </a:rPr>
                        <a:t>环境属性</a:t>
                      </a:r>
                      <a:r>
                        <a:rPr lang="en-US" sz="1000">
                          <a:effectLst/>
                        </a:rPr>
                        <a:t/>
                      </a:r>
                      <a:br>
                        <a:rPr lang="en-US" sz="1000">
                          <a:effectLst/>
                        </a:rPr>
                      </a:br>
                      <a:r>
                        <a:rPr lang="en-US" sz="1000">
                          <a:effectLst/>
                        </a:rPr>
                        <a:t>subprojects {						// </a:t>
                      </a:r>
                      <a:r>
                        <a:rPr lang="zh-CN" sz="1000">
                          <a:effectLst/>
                        </a:rPr>
                        <a:t>配置子项目</a:t>
                      </a:r>
                      <a:r>
                        <a:rPr lang="en-US" sz="1000">
                          <a:effectLst/>
                        </a:rPr>
                        <a:t/>
                      </a:r>
                      <a:br>
                        <a:rPr lang="en-US" sz="1000">
                          <a:effectLst/>
                        </a:rPr>
                      </a:br>
                      <a:r>
                        <a:rPr lang="en-US" sz="1000">
                          <a:effectLst/>
                        </a:rPr>
                        <a:t>    apply plugin: 'java'					// </a:t>
                      </a:r>
                      <a:r>
                        <a:rPr lang="zh-CN" sz="1000">
                          <a:effectLst/>
                        </a:rPr>
                        <a:t>子模块插件</a:t>
                      </a:r>
                      <a:r>
                        <a:rPr lang="en-US" sz="1000">
                          <a:effectLst/>
                        </a:rPr>
                        <a:t/>
                      </a:r>
                      <a:br>
                        <a:rPr lang="en-US" sz="1000">
                          <a:effectLst/>
                        </a:rPr>
                      </a:br>
                      <a:r>
                        <a:rPr lang="en-US" sz="1000">
                          <a:effectLst/>
                        </a:rPr>
                        <a:t>    apply plugin: 'org.springframework.boot'		// </a:t>
                      </a:r>
                      <a:r>
                        <a:rPr lang="zh-CN" sz="1000">
                          <a:effectLst/>
                        </a:rPr>
                        <a:t>引入</a:t>
                      </a:r>
                      <a:r>
                        <a:rPr lang="en-US" sz="1000">
                          <a:effectLst/>
                        </a:rPr>
                        <a:t>SpringBoot</a:t>
                      </a:r>
                      <a:r>
                        <a:rPr lang="zh-CN" sz="1000">
                          <a:effectLst/>
                        </a:rPr>
                        <a:t>插件</a:t>
                      </a:r>
                      <a:r>
                        <a:rPr lang="en-US" sz="1000">
                          <a:effectLst/>
                        </a:rPr>
                        <a:t/>
                      </a:r>
                      <a:br>
                        <a:rPr lang="en-US" sz="1000">
                          <a:effectLst/>
                        </a:rPr>
                      </a:br>
                      <a:r>
                        <a:rPr lang="en-US" sz="1000">
                          <a:effectLst/>
                        </a:rPr>
                        <a:t>    apply plugin: 'io.spring.dependency-management'		// </a:t>
                      </a:r>
                      <a:r>
                        <a:rPr lang="zh-CN" sz="1000">
                          <a:effectLst/>
                        </a:rPr>
                        <a:t>版本号管理</a:t>
                      </a:r>
                      <a:r>
                        <a:rPr lang="en-US" sz="1000">
                          <a:effectLst/>
                        </a:rPr>
                        <a:t/>
                      </a:r>
                      <a:br>
                        <a:rPr lang="en-US" sz="1000">
                          <a:effectLst/>
                        </a:rPr>
                      </a:br>
                      <a:r>
                        <a:rPr lang="en-US" sz="1000">
                          <a:effectLst/>
                        </a:rPr>
                        <a:t>    sourceCompatibility = project_jdk			// </a:t>
                      </a:r>
                      <a:r>
                        <a:rPr lang="zh-CN" sz="1000">
                          <a:effectLst/>
                        </a:rPr>
                        <a:t>源代码版本</a:t>
                      </a:r>
                      <a:r>
                        <a:rPr lang="en-US" sz="1000">
                          <a:effectLst/>
                        </a:rPr>
                        <a:t/>
                      </a:r>
                      <a:br>
                        <a:rPr lang="en-US" sz="1000">
                          <a:effectLst/>
                        </a:rPr>
                      </a:br>
                      <a:r>
                        <a:rPr lang="en-US" sz="1000">
                          <a:effectLst/>
                        </a:rPr>
                        <a:t>    targetCompatibility = project_jdk			// </a:t>
                      </a:r>
                      <a:r>
                        <a:rPr lang="zh-CN" sz="1000">
                          <a:effectLst/>
                        </a:rPr>
                        <a:t>生成类版本</a:t>
                      </a:r>
                      <a:r>
                        <a:rPr lang="en-US" sz="1000">
                          <a:effectLst/>
                        </a:rPr>
                        <a:t/>
                      </a:r>
                      <a:br>
                        <a:rPr lang="en-US" sz="1000">
                          <a:effectLst/>
                        </a:rPr>
                      </a:br>
                      <a:r>
                        <a:rPr lang="en-US" sz="1000">
                          <a:effectLst/>
                        </a:rPr>
                        <a:t>    repositories { 					// </a:t>
                      </a:r>
                      <a:r>
                        <a:rPr lang="zh-CN" sz="1000">
                          <a:effectLst/>
                        </a:rPr>
                        <a:t>配置</a:t>
                      </a:r>
                      <a:r>
                        <a:rPr lang="en-US" sz="1000">
                          <a:effectLst/>
                        </a:rPr>
                        <a:t>Gradle</a:t>
                      </a:r>
                      <a:r>
                        <a:rPr lang="zh-CN" sz="1000">
                          <a:effectLst/>
                        </a:rPr>
                        <a:t>仓库</a:t>
                      </a:r>
                      <a:r>
                        <a:rPr lang="en-US" sz="1000">
                          <a:effectLst/>
                        </a:rPr>
                        <a:t/>
                      </a:r>
                      <a:br>
                        <a:rPr lang="en-US" sz="1000">
                          <a:effectLst/>
                        </a:rPr>
                      </a:br>
                      <a:r>
                        <a:rPr lang="en-US" sz="1000">
                          <a:effectLst/>
                        </a:rPr>
                        <a:t>        mavenLocal()</a:t>
                      </a:r>
                      <a:br>
                        <a:rPr lang="en-US" sz="1000">
                          <a:effectLst/>
                        </a:rPr>
                      </a:br>
                      <a:r>
                        <a:rPr lang="en-US" sz="1000">
                          <a:effectLst/>
                        </a:rPr>
                        <a:t>        maven { url 'http://maven.aliyun.com/nexus/content/groups/public/' }</a:t>
                      </a:r>
                      <a:br>
                        <a:rPr lang="en-US" sz="1000">
                          <a:effectLst/>
                        </a:rPr>
                      </a:br>
                      <a:r>
                        <a:rPr lang="en-US" sz="1000">
                          <a:effectLst/>
                        </a:rPr>
                        <a:t>        mavenCentral()</a:t>
                      </a:r>
                      <a:br>
                        <a:rPr lang="en-US" sz="1000">
                          <a:effectLst/>
                        </a:rPr>
                      </a:br>
                      <a:r>
                        <a:rPr lang="en-US" sz="1000">
                          <a:effectLst/>
                        </a:rPr>
                        <a:t>        jcenter()</a:t>
                      </a:r>
                      <a:br>
                        <a:rPr lang="en-US" sz="1000">
                          <a:effectLst/>
                        </a:rPr>
                      </a:br>
                      <a:r>
                        <a:rPr lang="en-US" sz="1000">
                          <a:effectLst/>
                        </a:rPr>
                        <a:t>    }</a:t>
                      </a:r>
                      <a:br>
                        <a:rPr lang="en-US" sz="1000">
                          <a:effectLst/>
                        </a:rPr>
                      </a:br>
                      <a:r>
                        <a:rPr lang="en-US" sz="1000">
                          <a:effectLst/>
                        </a:rPr>
                        <a:t>    dependencyManagement {					// </a:t>
                      </a:r>
                      <a:r>
                        <a:rPr lang="zh-CN" sz="1000">
                          <a:effectLst/>
                        </a:rPr>
                        <a:t>版本控制插件</a:t>
                      </a:r>
                      <a:r>
                        <a:rPr lang="en-US" sz="1000">
                          <a:effectLst/>
                        </a:rPr>
                        <a:t/>
                      </a:r>
                      <a:br>
                        <a:rPr lang="en-US" sz="1000">
                          <a:effectLst/>
                        </a:rPr>
                      </a:br>
                      <a:r>
                        <a:rPr lang="en-US" sz="1000">
                          <a:effectLst/>
                        </a:rPr>
                        <a:t>        imports {</a:t>
                      </a:r>
                      <a:br>
                        <a:rPr lang="en-US" sz="1000">
                          <a:effectLst/>
                        </a:rPr>
                      </a:br>
                      <a:r>
                        <a:rPr lang="en-US" sz="1000">
                          <a:effectLst/>
                        </a:rPr>
                        <a:t>            mavenBom libraries.'spring-cloud-dependencies'	// SpringCloud</a:t>
                      </a:r>
                      <a:r>
                        <a:rPr lang="zh-CN" sz="1000">
                          <a:effectLst/>
                        </a:rPr>
                        <a:t>依赖管理</a:t>
                      </a:r>
                      <a:r>
                        <a:rPr lang="en-US" sz="1000">
                          <a:effectLst/>
                        </a:rPr>
                        <a:t/>
                      </a:r>
                      <a:br>
                        <a:rPr lang="en-US" sz="1000">
                          <a:effectLst/>
                        </a:rPr>
                      </a:br>
                      <a:r>
                        <a:rPr lang="en-US" sz="1000">
                          <a:effectLst/>
                        </a:rPr>
                        <a:t>            mavenBom libraries.		'spring-cloud-alibaba-dependencies' 	// SpringCloudAlibaba</a:t>
                      </a:r>
                      <a:r>
                        <a:rPr lang="zh-CN" sz="1000">
                          <a:effectLst/>
                        </a:rPr>
                        <a:t>依赖管理</a:t>
                      </a:r>
                      <a:r>
                        <a:rPr lang="en-US" sz="1000">
                          <a:effectLst/>
                        </a:rPr>
                        <a:t/>
                      </a:r>
                      <a:br>
                        <a:rPr lang="en-US" sz="1000">
                          <a:effectLst/>
                        </a:rPr>
                      </a:br>
                      <a:r>
                        <a:rPr lang="en-US" sz="1000">
                          <a:effectLst/>
                        </a:rPr>
                        <a:t>        }</a:t>
                      </a:r>
                      <a:br>
                        <a:rPr lang="en-US" sz="1000">
                          <a:effectLst/>
                        </a:rPr>
                      </a:br>
                      <a:r>
                        <a:rPr lang="en-US" sz="1000">
                          <a:effectLst/>
                        </a:rPr>
                        <a:t>    </a:t>
                      </a:r>
                      <a:r>
                        <a:rPr lang="en-US" sz="1000" smtClean="0">
                          <a:effectLst/>
                        </a:rPr>
                        <a:t>}</a:t>
                      </a:r>
                      <a:endParaRPr lang="zh-CN" sz="1000">
                        <a:effectLst/>
                        <a:latin typeface="Times New Roman" panose="02020603050405020304" pitchFamily="18" charset="0"/>
                      </a:endParaRPr>
                    </a:p>
                  </a:txBody>
                  <a:tcPr marL="23724" marR="23724" marT="0" marB="0"/>
                </a:tc>
                <a:extLst>
                  <a:ext uri="{0D108BD9-81ED-4DB2-BD59-A6C34878D82A}">
                    <a16:rowId xmlns:a16="http://schemas.microsoft.com/office/drawing/2014/main" val="2265919045"/>
                  </a:ext>
                </a:extLst>
              </a:tr>
            </a:tbl>
          </a:graphicData>
        </a:graphic>
      </p:graphicFrame>
    </p:spTree>
    <p:extLst>
      <p:ext uri="{BB962C8B-B14F-4D97-AF65-F5344CB8AC3E}">
        <p14:creationId xmlns:p14="http://schemas.microsoft.com/office/powerpoint/2010/main" val="20662759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build.gradle</a:t>
            </a:r>
            <a:endParaRPr lang="zh-CN" altLang="en-US"/>
          </a:p>
        </p:txBody>
      </p:sp>
      <p:graphicFrame>
        <p:nvGraphicFramePr>
          <p:cNvPr id="4" name="表格 3"/>
          <p:cNvGraphicFramePr>
            <a:graphicFrameLocks noGrp="1"/>
          </p:cNvGraphicFramePr>
          <p:nvPr>
            <p:extLst/>
          </p:nvPr>
        </p:nvGraphicFramePr>
        <p:xfrm>
          <a:off x="188626" y="774383"/>
          <a:ext cx="11777736" cy="5930900"/>
        </p:xfrm>
        <a:graphic>
          <a:graphicData uri="http://schemas.openxmlformats.org/drawingml/2006/table">
            <a:tbl>
              <a:tblPr firstRow="1" firstCol="1" lastRow="1" lastCol="1" bandRow="1" bandCol="1">
                <a:tableStyleId>{5940675A-B579-460E-94D1-54222C63F5DA}</a:tableStyleId>
              </a:tblPr>
              <a:tblGrid>
                <a:gridCol w="11777736">
                  <a:extLst>
                    <a:ext uri="{9D8B030D-6E8A-4147-A177-3AD203B41FA5}">
                      <a16:colId xmlns:a16="http://schemas.microsoft.com/office/drawing/2014/main" val="3632033334"/>
                    </a:ext>
                  </a:extLst>
                </a:gridCol>
              </a:tblGrid>
              <a:tr h="5930900">
                <a:tc>
                  <a:txBody>
                    <a:bodyPr/>
                    <a:lstStyle/>
                    <a:p>
                      <a:r>
                        <a:rPr lang="en-US" sz="1000" smtClean="0">
                          <a:effectLst/>
                        </a:rPr>
                        <a:t>    </a:t>
                      </a:r>
                      <a:r>
                        <a:rPr lang="en-US" sz="1000">
                          <a:effectLst/>
                        </a:rPr>
                        <a:t>dependencies { 					// </a:t>
                      </a:r>
                      <a:r>
                        <a:rPr lang="zh-CN" sz="1000">
                          <a:effectLst/>
                        </a:rPr>
                        <a:t>公共依赖库管理</a:t>
                      </a:r>
                      <a:r>
                        <a:rPr lang="en-US" sz="1000">
                          <a:effectLst/>
                        </a:rPr>
                        <a:t/>
                      </a:r>
                      <a:br>
                        <a:rPr lang="en-US" sz="1000">
                          <a:effectLst/>
                        </a:rPr>
                      </a:br>
                      <a:r>
                        <a:rPr lang="en-US" sz="1000">
                          <a:effectLst/>
                        </a:rPr>
                        <a:t>        implementation('org.springframework.boot:spring-boot-devtools') // </a:t>
                      </a:r>
                      <a:r>
                        <a:rPr lang="zh-CN" sz="1000">
                          <a:effectLst/>
                        </a:rPr>
                        <a:t>项目热部署</a:t>
                      </a:r>
                      <a:r>
                        <a:rPr lang="en-US" sz="1000">
                          <a:effectLst/>
                        </a:rPr>
                        <a:t/>
                      </a:r>
                      <a:br>
                        <a:rPr lang="en-US" sz="1000">
                          <a:effectLst/>
                        </a:rPr>
                      </a:br>
                      <a:r>
                        <a:rPr lang="en-US" sz="1000">
                          <a:effectLst/>
                        </a:rPr>
                        <a:t>        // </a:t>
                      </a:r>
                      <a:r>
                        <a:rPr lang="zh-CN" sz="1000">
                          <a:effectLst/>
                        </a:rPr>
                        <a:t>以下为测试环境的相关依赖配置</a:t>
                      </a:r>
                      <a:r>
                        <a:rPr lang="en-US" sz="1000">
                          <a:effectLst/>
                        </a:rPr>
                        <a:t/>
                      </a:r>
                      <a:br>
                        <a:rPr lang="en-US" sz="1000">
                          <a:effectLst/>
                        </a:rPr>
                      </a:br>
                      <a:r>
                        <a:rPr lang="en-US" sz="1000">
                          <a:effectLst/>
                        </a:rPr>
                        <a:t>        testImplementation('org.springframework.boot:spring-boot-starter-test') {</a:t>
                      </a:r>
                      <a:br>
                        <a:rPr lang="en-US" sz="1000">
                          <a:effectLst/>
                        </a:rPr>
                      </a:br>
                      <a:r>
                        <a:rPr lang="en-US" sz="1000">
                          <a:effectLst/>
                        </a:rPr>
                        <a:t>            exclude group: 'junit', module: 'junit' 		// </a:t>
                      </a:r>
                      <a:r>
                        <a:rPr lang="zh-CN" sz="1000">
                          <a:effectLst/>
                        </a:rPr>
                        <a:t>移除</a:t>
                      </a:r>
                      <a:r>
                        <a:rPr lang="en-US" sz="1000">
                          <a:effectLst/>
                        </a:rPr>
                        <a:t>Junit4</a:t>
                      </a:r>
                      <a:br>
                        <a:rPr lang="en-US" sz="1000">
                          <a:effectLst/>
                        </a:rPr>
                      </a:br>
                      <a:r>
                        <a:rPr lang="en-US" sz="1000">
                          <a:effectLst/>
                        </a:rPr>
                        <a:t>        }</a:t>
                      </a:r>
                      <a:br>
                        <a:rPr lang="en-US" sz="1000">
                          <a:effectLst/>
                        </a:rPr>
                      </a:br>
                      <a:r>
                        <a:rPr lang="en-US" sz="1000">
                          <a:effectLst/>
                        </a:rPr>
                        <a:t>        testImplementation(enforcedPlatform(libraries.'junit-bom')) 	// </a:t>
                      </a:r>
                      <a:r>
                        <a:rPr lang="zh-CN" sz="1000">
                          <a:effectLst/>
                        </a:rPr>
                        <a:t>绑定为</a:t>
                      </a:r>
                      <a:r>
                        <a:rPr lang="en-US" sz="1000">
                          <a:effectLst/>
                        </a:rPr>
                        <a:t>JUnit5</a:t>
                      </a:r>
                      <a:r>
                        <a:rPr lang="zh-CN" sz="1000">
                          <a:effectLst/>
                        </a:rPr>
                        <a:t>运行</a:t>
                      </a:r>
                      <a:r>
                        <a:rPr lang="en-US" sz="1000">
                          <a:effectLst/>
                        </a:rPr>
                        <a:t/>
                      </a:r>
                      <a:br>
                        <a:rPr lang="en-US" sz="1000">
                          <a:effectLst/>
                        </a:rPr>
                      </a:br>
                      <a:r>
                        <a:rPr lang="en-US" sz="1000">
                          <a:effectLst/>
                        </a:rPr>
                        <a:t>        testImplementation(libraries.'junit-platform-commons') 	// Junit5</a:t>
                      </a:r>
                      <a:r>
                        <a:rPr lang="zh-CN" sz="1000">
                          <a:effectLst/>
                        </a:rPr>
                        <a:t>测试组件</a:t>
                      </a:r>
                      <a:r>
                        <a:rPr lang="en-US" sz="1000">
                          <a:effectLst/>
                        </a:rPr>
                        <a:t/>
                      </a:r>
                      <a:br>
                        <a:rPr lang="en-US" sz="1000">
                          <a:effectLst/>
                        </a:rPr>
                      </a:br>
                      <a:r>
                        <a:rPr lang="en-US" sz="1000">
                          <a:effectLst/>
                        </a:rPr>
                        <a:t>        testImplementation(libraries.'junit-platform-engine') 	// Junit5</a:t>
                      </a:r>
                      <a:r>
                        <a:rPr lang="zh-CN" sz="1000">
                          <a:effectLst/>
                        </a:rPr>
                        <a:t>测试组件</a:t>
                      </a:r>
                      <a:r>
                        <a:rPr lang="en-US" sz="1000">
                          <a:effectLst/>
                        </a:rPr>
                        <a:t/>
                      </a:r>
                      <a:br>
                        <a:rPr lang="en-US" sz="1000">
                          <a:effectLst/>
                        </a:rPr>
                      </a:br>
                      <a:r>
                        <a:rPr lang="en-US" sz="1000">
                          <a:effectLst/>
                        </a:rPr>
                        <a:t>        testImplementation(libraries.'junit-jupiter-api') 		// Junit5</a:t>
                      </a:r>
                      <a:r>
                        <a:rPr lang="zh-CN" sz="1000">
                          <a:effectLst/>
                        </a:rPr>
                        <a:t>测试组件</a:t>
                      </a:r>
                      <a:r>
                        <a:rPr lang="en-US" sz="1000">
                          <a:effectLst/>
                        </a:rPr>
                        <a:t/>
                      </a:r>
                      <a:br>
                        <a:rPr lang="en-US" sz="1000">
                          <a:effectLst/>
                        </a:rPr>
                      </a:br>
                      <a:r>
                        <a:rPr lang="en-US" sz="1000">
                          <a:effectLst/>
                        </a:rPr>
                        <a:t>        testImplementation(libraries.'junit-vintage-engine') 	// Junit5</a:t>
                      </a:r>
                      <a:r>
                        <a:rPr lang="zh-CN" sz="1000">
                          <a:effectLst/>
                        </a:rPr>
                        <a:t>测试组件</a:t>
                      </a:r>
                      <a:r>
                        <a:rPr lang="en-US" sz="1000">
                          <a:effectLst/>
                        </a:rPr>
                        <a:t/>
                      </a:r>
                      <a:br>
                        <a:rPr lang="en-US" sz="1000">
                          <a:effectLst/>
                        </a:rPr>
                      </a:br>
                      <a:r>
                        <a:rPr lang="en-US" sz="1000">
                          <a:effectLst/>
                        </a:rPr>
                        <a:t>        testImplementation(libraries.'junit-jupiter-engine') 	// Junit5</a:t>
                      </a:r>
                      <a:r>
                        <a:rPr lang="zh-CN" sz="1000">
                          <a:effectLst/>
                        </a:rPr>
                        <a:t>测试组件</a:t>
                      </a:r>
                      <a:r>
                        <a:rPr lang="en-US" sz="1000">
                          <a:effectLst/>
                        </a:rPr>
                        <a:t/>
                      </a:r>
                      <a:br>
                        <a:rPr lang="en-US" sz="1000">
                          <a:effectLst/>
                        </a:rPr>
                      </a:br>
                      <a:r>
                        <a:rPr lang="en-US" sz="1000">
                          <a:effectLst/>
                        </a:rPr>
                        <a:t>        testImplementation(libraries.'junit-platform-launcher') 	// Junit5</a:t>
                      </a:r>
                      <a:r>
                        <a:rPr lang="zh-CN" sz="1000">
                          <a:effectLst/>
                        </a:rPr>
                        <a:t>测试组件</a:t>
                      </a:r>
                      <a:r>
                        <a:rPr lang="en-US" sz="1000">
                          <a:effectLst/>
                        </a:rPr>
                        <a:t/>
                      </a:r>
                      <a:br>
                        <a:rPr lang="en-US" sz="1000">
                          <a:effectLst/>
                        </a:rPr>
                      </a:br>
                      <a:r>
                        <a:rPr lang="en-US" sz="1000">
                          <a:effectLst/>
                        </a:rPr>
                        <a:t>        // </a:t>
                      </a:r>
                      <a:r>
                        <a:rPr lang="zh-CN" sz="1000">
                          <a:effectLst/>
                        </a:rPr>
                        <a:t>以下为</a:t>
                      </a:r>
                      <a:r>
                        <a:rPr lang="en-US" sz="1000">
                          <a:effectLst/>
                        </a:rPr>
                        <a:t>Lombok</a:t>
                      </a:r>
                      <a:r>
                        <a:rPr lang="zh-CN" sz="1000">
                          <a:effectLst/>
                        </a:rPr>
                        <a:t>插件的相关依赖配置</a:t>
                      </a:r>
                      <a:r>
                        <a:rPr lang="en-US" sz="1000">
                          <a:effectLst/>
                        </a:rPr>
                        <a:t/>
                      </a:r>
                      <a:br>
                        <a:rPr lang="en-US" sz="1000">
                          <a:effectLst/>
                        </a:rPr>
                      </a:br>
                      <a:r>
                        <a:rPr lang="en-US" sz="1000">
                          <a:effectLst/>
                        </a:rPr>
                        <a:t>        compileOnly(libraries.'lombok') 			// </a:t>
                      </a:r>
                      <a:r>
                        <a:rPr lang="zh-CN" sz="1000">
                          <a:effectLst/>
                        </a:rPr>
                        <a:t>编译时生效</a:t>
                      </a:r>
                      <a:r>
                        <a:rPr lang="en-US" sz="1000">
                          <a:effectLst/>
                        </a:rPr>
                        <a:t/>
                      </a:r>
                      <a:br>
                        <a:rPr lang="en-US" sz="1000">
                          <a:effectLst/>
                        </a:rPr>
                      </a:br>
                      <a:r>
                        <a:rPr lang="en-US" sz="1000">
                          <a:effectLst/>
                        </a:rPr>
                        <a:t>        annotationProcessor(libraries.'lombok') 		// </a:t>
                      </a:r>
                      <a:r>
                        <a:rPr lang="zh-CN" sz="1000">
                          <a:effectLst/>
                        </a:rPr>
                        <a:t>注解时生效</a:t>
                      </a:r>
                      <a:r>
                        <a:rPr lang="en-US" sz="1000">
                          <a:effectLst/>
                        </a:rPr>
                        <a:t/>
                      </a:r>
                      <a:br>
                        <a:rPr lang="en-US" sz="1000">
                          <a:effectLst/>
                        </a:rPr>
                      </a:br>
                      <a:r>
                        <a:rPr lang="en-US" sz="1000">
                          <a:effectLst/>
                        </a:rPr>
                        <a:t>    }</a:t>
                      </a:r>
                      <a:br>
                        <a:rPr lang="en-US" sz="1000">
                          <a:effectLst/>
                        </a:rPr>
                      </a:br>
                      <a:r>
                        <a:rPr lang="en-US" sz="1000">
                          <a:effectLst/>
                        </a:rPr>
                        <a:t>    sourceSets {                				// </a:t>
                      </a:r>
                      <a:r>
                        <a:rPr lang="zh-CN" sz="1000">
                          <a:effectLst/>
                        </a:rPr>
                        <a:t>源代码目录配置</a:t>
                      </a:r>
                      <a:r>
                        <a:rPr lang="en-US" sz="1000">
                          <a:effectLst/>
                        </a:rPr>
                        <a:t/>
                      </a:r>
                      <a:br>
                        <a:rPr lang="en-US" sz="1000">
                          <a:effectLst/>
                        </a:rPr>
                      </a:br>
                      <a:r>
                        <a:rPr lang="en-US" sz="1000">
                          <a:effectLst/>
                        </a:rPr>
                        <a:t>        main {                 				// main</a:t>
                      </a:r>
                      <a:r>
                        <a:rPr lang="zh-CN" sz="1000">
                          <a:effectLst/>
                        </a:rPr>
                        <a:t>及子目录配置</a:t>
                      </a:r>
                      <a:r>
                        <a:rPr lang="en-US" sz="1000">
                          <a:effectLst/>
                        </a:rPr>
                        <a:t/>
                      </a:r>
                      <a:br>
                        <a:rPr lang="en-US" sz="1000">
                          <a:effectLst/>
                        </a:rPr>
                      </a:br>
                      <a:r>
                        <a:rPr lang="en-US" sz="1000">
                          <a:effectLst/>
                        </a:rPr>
                        <a:t>            java { srcDirs = ['src/main/java'] }</a:t>
                      </a:r>
                      <a:br>
                        <a:rPr lang="en-US" sz="1000">
                          <a:effectLst/>
                        </a:rPr>
                      </a:br>
                      <a:r>
                        <a:rPr lang="en-US" sz="1000">
                          <a:effectLst/>
                        </a:rPr>
                        <a:t>            resources { srcDirs = ['src/main/resources', "src/main/profiles/$env"] }</a:t>
                      </a:r>
                      <a:br>
                        <a:rPr lang="en-US" sz="1000">
                          <a:effectLst/>
                        </a:rPr>
                      </a:br>
                      <a:r>
                        <a:rPr lang="en-US" sz="1000">
                          <a:effectLst/>
                        </a:rPr>
                        <a:t>        }</a:t>
                      </a:r>
                      <a:br>
                        <a:rPr lang="en-US" sz="1000">
                          <a:effectLst/>
                        </a:rPr>
                      </a:br>
                      <a:r>
                        <a:rPr lang="en-US" sz="1000">
                          <a:effectLst/>
                        </a:rPr>
                        <a:t>        test { 						// test</a:t>
                      </a:r>
                      <a:r>
                        <a:rPr lang="zh-CN" sz="1000">
                          <a:effectLst/>
                        </a:rPr>
                        <a:t>及子目录配置</a:t>
                      </a:r>
                      <a:r>
                        <a:rPr lang="en-US" sz="1000">
                          <a:effectLst/>
                        </a:rPr>
                        <a:t/>
                      </a:r>
                      <a:br>
                        <a:rPr lang="en-US" sz="1000">
                          <a:effectLst/>
                        </a:rPr>
                      </a:br>
                      <a:r>
                        <a:rPr lang="en-US" sz="1000">
                          <a:effectLst/>
                        </a:rPr>
                        <a:t>            java { srcDirs = ['src/test/java'] }</a:t>
                      </a:r>
                      <a:br>
                        <a:rPr lang="en-US" sz="1000">
                          <a:effectLst/>
                        </a:rPr>
                      </a:br>
                      <a:r>
                        <a:rPr lang="en-US" sz="1000">
                          <a:effectLst/>
                        </a:rPr>
                        <a:t>            resources { srcDirs = ['src/test/resources'] }</a:t>
                      </a:r>
                      <a:br>
                        <a:rPr lang="en-US" sz="1000">
                          <a:effectLst/>
                        </a:rPr>
                      </a:br>
                      <a:r>
                        <a:rPr lang="en-US" sz="1000">
                          <a:effectLst/>
                        </a:rPr>
                        <a:t>        }</a:t>
                      </a:r>
                      <a:br>
                        <a:rPr lang="en-US" sz="1000">
                          <a:effectLst/>
                        </a:rPr>
                      </a:br>
                      <a:r>
                        <a:rPr lang="en-US" sz="1000">
                          <a:effectLst/>
                        </a:rPr>
                        <a:t>    }</a:t>
                      </a:r>
                      <a:br>
                        <a:rPr lang="en-US" sz="1000">
                          <a:effectLst/>
                        </a:rPr>
                      </a:br>
                      <a:endParaRPr lang="zh-CN" sz="1000">
                        <a:effectLst/>
                        <a:latin typeface="Times New Roman" panose="02020603050405020304" pitchFamily="18" charset="0"/>
                      </a:endParaRPr>
                    </a:p>
                  </a:txBody>
                  <a:tcPr marL="23724" marR="23724" marT="0" marB="0"/>
                </a:tc>
                <a:extLst>
                  <a:ext uri="{0D108BD9-81ED-4DB2-BD59-A6C34878D82A}">
                    <a16:rowId xmlns:a16="http://schemas.microsoft.com/office/drawing/2014/main" val="2265919045"/>
                  </a:ext>
                </a:extLst>
              </a:tr>
            </a:tbl>
          </a:graphicData>
        </a:graphic>
      </p:graphicFrame>
    </p:spTree>
    <p:extLst>
      <p:ext uri="{BB962C8B-B14F-4D97-AF65-F5344CB8AC3E}">
        <p14:creationId xmlns:p14="http://schemas.microsoft.com/office/powerpoint/2010/main" val="24110425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build.gradle</a:t>
            </a:r>
            <a:endParaRPr lang="zh-CN" altLang="en-US"/>
          </a:p>
        </p:txBody>
      </p:sp>
      <p:graphicFrame>
        <p:nvGraphicFramePr>
          <p:cNvPr id="4" name="表格 3"/>
          <p:cNvGraphicFramePr>
            <a:graphicFrameLocks noGrp="1"/>
          </p:cNvGraphicFramePr>
          <p:nvPr>
            <p:extLst/>
          </p:nvPr>
        </p:nvGraphicFramePr>
        <p:xfrm>
          <a:off x="188626" y="774383"/>
          <a:ext cx="11777736" cy="5930900"/>
        </p:xfrm>
        <a:graphic>
          <a:graphicData uri="http://schemas.openxmlformats.org/drawingml/2006/table">
            <a:tbl>
              <a:tblPr firstRow="1" firstCol="1" lastRow="1" lastCol="1" bandRow="1" bandCol="1">
                <a:tableStyleId>{5940675A-B579-460E-94D1-54222C63F5DA}</a:tableStyleId>
              </a:tblPr>
              <a:tblGrid>
                <a:gridCol w="11777736">
                  <a:extLst>
                    <a:ext uri="{9D8B030D-6E8A-4147-A177-3AD203B41FA5}">
                      <a16:colId xmlns:a16="http://schemas.microsoft.com/office/drawing/2014/main" val="3632033334"/>
                    </a:ext>
                  </a:extLst>
                </a:gridCol>
              </a:tblGrid>
              <a:tr h="5930900">
                <a:tc>
                  <a:txBody>
                    <a:bodyPr/>
                    <a:lstStyle/>
                    <a:p>
                      <a:r>
                        <a:rPr lang="en-US" sz="1000" smtClean="0">
                          <a:effectLst/>
                        </a:rPr>
                        <a:t>    </a:t>
                      </a:r>
                      <a:r>
                        <a:rPr lang="en-US" sz="1000">
                          <a:effectLst/>
                        </a:rPr>
                        <a:t>test {						// </a:t>
                      </a:r>
                      <a:r>
                        <a:rPr lang="zh-CN" sz="1000">
                          <a:effectLst/>
                        </a:rPr>
                        <a:t>配置测试任务</a:t>
                      </a:r>
                      <a:r>
                        <a:rPr lang="en-US" sz="1000">
                          <a:effectLst/>
                        </a:rPr>
                        <a:t/>
                      </a:r>
                      <a:br>
                        <a:rPr lang="en-US" sz="1000">
                          <a:effectLst/>
                        </a:rPr>
                      </a:br>
                      <a:r>
                        <a:rPr lang="en-US" sz="1000">
                          <a:effectLst/>
                        </a:rPr>
                        <a:t>        useJUnitPlatform()					// </a:t>
                      </a:r>
                      <a:r>
                        <a:rPr lang="zh-CN" sz="1000">
                          <a:effectLst/>
                        </a:rPr>
                        <a:t>使用</a:t>
                      </a:r>
                      <a:r>
                        <a:rPr lang="en-US" sz="1000">
                          <a:effectLst/>
                        </a:rPr>
                        <a:t>JUnit</a:t>
                      </a:r>
                      <a:r>
                        <a:rPr lang="zh-CN" sz="1000">
                          <a:effectLst/>
                        </a:rPr>
                        <a:t>测试平台</a:t>
                      </a:r>
                      <a:r>
                        <a:rPr lang="en-US" sz="1000">
                          <a:effectLst/>
                        </a:rPr>
                        <a:t/>
                      </a:r>
                      <a:br>
                        <a:rPr lang="en-US" sz="1000">
                          <a:effectLst/>
                        </a:rPr>
                      </a:br>
                      <a:r>
                        <a:rPr lang="en-US" sz="1000">
                          <a:effectLst/>
                        </a:rPr>
                        <a:t>    }</a:t>
                      </a:r>
                      <a:br>
                        <a:rPr lang="en-US" sz="1000">
                          <a:effectLst/>
                        </a:rPr>
                      </a:br>
                      <a:r>
                        <a:rPr lang="en-US" sz="1000">
                          <a:effectLst/>
                        </a:rPr>
                        <a:t>    task sourceJar(type: Jar, dependsOn: classes) { 	// </a:t>
                      </a:r>
                      <a:r>
                        <a:rPr lang="zh-CN" sz="1000">
                          <a:effectLst/>
                        </a:rPr>
                        <a:t>源代码打包任务</a:t>
                      </a:r>
                      <a:r>
                        <a:rPr lang="en-US" sz="1000">
                          <a:effectLst/>
                        </a:rPr>
                        <a:t/>
                      </a:r>
                      <a:br>
                        <a:rPr lang="en-US" sz="1000">
                          <a:effectLst/>
                        </a:rPr>
                      </a:br>
                      <a:r>
                        <a:rPr lang="en-US" sz="1000">
                          <a:effectLst/>
                        </a:rPr>
                        <a:t>        archiveClassifier = 'sources'			// </a:t>
                      </a:r>
                      <a:r>
                        <a:rPr lang="zh-CN" sz="1000">
                          <a:effectLst/>
                        </a:rPr>
                        <a:t>设置文件后缀</a:t>
                      </a:r>
                      <a:r>
                        <a:rPr lang="en-US" sz="1000">
                          <a:effectLst/>
                        </a:rPr>
                        <a:t/>
                      </a:r>
                      <a:br>
                        <a:rPr lang="en-US" sz="1000">
                          <a:effectLst/>
                        </a:rPr>
                      </a:br>
                      <a:r>
                        <a:rPr lang="en-US" sz="1000">
                          <a:effectLst/>
                        </a:rPr>
                        <a:t>        from sourceSets.main.allSource        		// </a:t>
                      </a:r>
                      <a:r>
                        <a:rPr lang="zh-CN" sz="1000">
                          <a:effectLst/>
                        </a:rPr>
                        <a:t>源代码读取路径</a:t>
                      </a:r>
                      <a:r>
                        <a:rPr lang="en-US" sz="1000">
                          <a:effectLst/>
                        </a:rPr>
                        <a:t/>
                      </a:r>
                      <a:br>
                        <a:rPr lang="en-US" sz="1000">
                          <a:effectLst/>
                        </a:rPr>
                      </a:br>
                      <a:r>
                        <a:rPr lang="en-US" sz="1000">
                          <a:effectLst/>
                        </a:rPr>
                        <a:t>    }</a:t>
                      </a:r>
                      <a:br>
                        <a:rPr lang="en-US" sz="1000">
                          <a:effectLst/>
                        </a:rPr>
                      </a:br>
                      <a:r>
                        <a:rPr lang="en-US" sz="1000">
                          <a:effectLst/>
                        </a:rPr>
                        <a:t>    task javadocTask(type: Javadoc) {     			// JavaDoc</a:t>
                      </a:r>
                      <a:r>
                        <a:rPr lang="zh-CN" sz="1000">
                          <a:effectLst/>
                        </a:rPr>
                        <a:t>打包任务</a:t>
                      </a:r>
                      <a:r>
                        <a:rPr lang="en-US" sz="1000">
                          <a:effectLst/>
                        </a:rPr>
                        <a:t/>
                      </a:r>
                      <a:br>
                        <a:rPr lang="en-US" sz="1000">
                          <a:effectLst/>
                        </a:rPr>
                      </a:br>
                      <a:r>
                        <a:rPr lang="en-US" sz="1000">
                          <a:effectLst/>
                        </a:rPr>
                        <a:t>        options.encoding = 'UTF-8'				// </a:t>
                      </a:r>
                      <a:r>
                        <a:rPr lang="zh-CN" sz="1000">
                          <a:effectLst/>
                        </a:rPr>
                        <a:t>文件编码</a:t>
                      </a:r>
                      <a:r>
                        <a:rPr lang="en-US" sz="1000">
                          <a:effectLst/>
                        </a:rPr>
                        <a:t/>
                      </a:r>
                      <a:br>
                        <a:rPr lang="en-US" sz="1000">
                          <a:effectLst/>
                        </a:rPr>
                      </a:br>
                      <a:r>
                        <a:rPr lang="en-US" sz="1000">
                          <a:effectLst/>
                        </a:rPr>
                        <a:t>        source = sourceSets.main.allJava			// </a:t>
                      </a:r>
                      <a:r>
                        <a:rPr lang="zh-CN" sz="1000">
                          <a:effectLst/>
                        </a:rPr>
                        <a:t>所有</a:t>
                      </a:r>
                      <a:r>
                        <a:rPr lang="en-US" sz="1000">
                          <a:effectLst/>
                        </a:rPr>
                        <a:t>Java</a:t>
                      </a:r>
                      <a:r>
                        <a:rPr lang="zh-CN" sz="1000">
                          <a:effectLst/>
                        </a:rPr>
                        <a:t>源代码</a:t>
                      </a:r>
                      <a:r>
                        <a:rPr lang="en-US" sz="1000">
                          <a:effectLst/>
                        </a:rPr>
                        <a:t/>
                      </a:r>
                      <a:br>
                        <a:rPr lang="en-US" sz="1000">
                          <a:effectLst/>
                        </a:rPr>
                      </a:br>
                      <a:r>
                        <a:rPr lang="en-US" sz="1000">
                          <a:effectLst/>
                        </a:rPr>
                        <a:t>    }</a:t>
                      </a:r>
                      <a:br>
                        <a:rPr lang="en-US" sz="1000">
                          <a:effectLst/>
                        </a:rPr>
                      </a:br>
                      <a:r>
                        <a:rPr lang="en-US" sz="1000">
                          <a:effectLst/>
                        </a:rPr>
                        <a:t>    task javadocJar(type: Jar, dependsOn: javadocTask) { 	// </a:t>
                      </a:r>
                      <a:r>
                        <a:rPr lang="zh-CN" sz="1000">
                          <a:effectLst/>
                        </a:rPr>
                        <a:t>先生成</a:t>
                      </a:r>
                      <a:r>
                        <a:rPr lang="en-US" sz="1000">
                          <a:effectLst/>
                        </a:rPr>
                        <a:t>JavaDoc</a:t>
                      </a:r>
                      <a:br>
                        <a:rPr lang="en-US" sz="1000">
                          <a:effectLst/>
                        </a:rPr>
                      </a:br>
                      <a:r>
                        <a:rPr lang="en-US" sz="1000">
                          <a:effectLst/>
                        </a:rPr>
                        <a:t>        archiveClassifier = 'javadoc'     			// </a:t>
                      </a:r>
                      <a:r>
                        <a:rPr lang="zh-CN" sz="1000">
                          <a:effectLst/>
                        </a:rPr>
                        <a:t>文件标记类型</a:t>
                      </a:r>
                      <a:r>
                        <a:rPr lang="en-US" sz="1000">
                          <a:effectLst/>
                        </a:rPr>
                        <a:t/>
                      </a:r>
                      <a:br>
                        <a:rPr lang="en-US" sz="1000">
                          <a:effectLst/>
                        </a:rPr>
                      </a:br>
                      <a:r>
                        <a:rPr lang="en-US" sz="1000">
                          <a:effectLst/>
                        </a:rPr>
                        <a:t>        from javadocTask.destinationDir			// </a:t>
                      </a:r>
                      <a:r>
                        <a:rPr lang="zh-CN" sz="1000">
                          <a:effectLst/>
                        </a:rPr>
                        <a:t>查找目标路径</a:t>
                      </a:r>
                      <a:r>
                        <a:rPr lang="en-US" sz="1000">
                          <a:effectLst/>
                        </a:rPr>
                        <a:t/>
                      </a:r>
                      <a:br>
                        <a:rPr lang="en-US" sz="1000">
                          <a:effectLst/>
                        </a:rPr>
                      </a:br>
                      <a:r>
                        <a:rPr lang="en-US" sz="1000">
                          <a:effectLst/>
                        </a:rPr>
                        <a:t>    }</a:t>
                      </a:r>
                      <a:br>
                        <a:rPr lang="en-US" sz="1000">
                          <a:effectLst/>
                        </a:rPr>
                      </a:br>
                      <a:r>
                        <a:rPr lang="en-US" sz="1000">
                          <a:effectLst/>
                        </a:rPr>
                        <a:t>    tasks.withType(Javadoc) {				// </a:t>
                      </a:r>
                      <a:r>
                        <a:rPr lang="zh-CN" sz="1000">
                          <a:effectLst/>
                        </a:rPr>
                        <a:t>文档编码配置</a:t>
                      </a:r>
                      <a:r>
                        <a:rPr lang="en-US" sz="1000">
                          <a:effectLst/>
                        </a:rPr>
                        <a:t/>
                      </a:r>
                      <a:br>
                        <a:rPr lang="en-US" sz="1000">
                          <a:effectLst/>
                        </a:rPr>
                      </a:br>
                      <a:r>
                        <a:rPr lang="en-US" sz="1000">
                          <a:effectLst/>
                        </a:rPr>
                        <a:t>        options.encoding = 'UTF-8' 				// </a:t>
                      </a:r>
                      <a:r>
                        <a:rPr lang="zh-CN" sz="1000">
                          <a:effectLst/>
                        </a:rPr>
                        <a:t>定义编码</a:t>
                      </a:r>
                      <a:r>
                        <a:rPr lang="en-US" sz="1000">
                          <a:effectLst/>
                        </a:rPr>
                        <a:t/>
                      </a:r>
                      <a:br>
                        <a:rPr lang="en-US" sz="1000">
                          <a:effectLst/>
                        </a:rPr>
                      </a:br>
                      <a:r>
                        <a:rPr lang="en-US" sz="1000">
                          <a:effectLst/>
                        </a:rPr>
                        <a:t>    }</a:t>
                      </a:r>
                      <a:br>
                        <a:rPr lang="en-US" sz="1000">
                          <a:effectLst/>
                        </a:rPr>
                      </a:br>
                      <a:r>
                        <a:rPr lang="en-US" sz="1000">
                          <a:effectLst/>
                        </a:rPr>
                        <a:t>    tasks.withType(JavaCompile) {				// </a:t>
                      </a:r>
                      <a:r>
                        <a:rPr lang="zh-CN" sz="1000">
                          <a:effectLst/>
                        </a:rPr>
                        <a:t>编译编码配置</a:t>
                      </a:r>
                      <a:r>
                        <a:rPr lang="en-US" sz="1000">
                          <a:effectLst/>
                        </a:rPr>
                        <a:t/>
                      </a:r>
                      <a:br>
                        <a:rPr lang="en-US" sz="1000">
                          <a:effectLst/>
                        </a:rPr>
                      </a:br>
                      <a:r>
                        <a:rPr lang="en-US" sz="1000">
                          <a:effectLst/>
                        </a:rPr>
                        <a:t>        options.encoding = 'UTF-8'				// </a:t>
                      </a:r>
                      <a:r>
                        <a:rPr lang="zh-CN" sz="1000">
                          <a:effectLst/>
                        </a:rPr>
                        <a:t>定义编码</a:t>
                      </a:r>
                      <a:r>
                        <a:rPr lang="en-US" sz="1000">
                          <a:effectLst/>
                        </a:rPr>
                        <a:t/>
                      </a:r>
                      <a:br>
                        <a:rPr lang="en-US" sz="1000">
                          <a:effectLst/>
                        </a:rPr>
                      </a:br>
                      <a:r>
                        <a:rPr lang="en-US" sz="1000">
                          <a:effectLst/>
                        </a:rPr>
                        <a:t>    }</a:t>
                      </a:r>
                      <a:br>
                        <a:rPr lang="en-US" sz="1000">
                          <a:effectLst/>
                        </a:rPr>
                      </a:br>
                      <a:r>
                        <a:rPr lang="en-US" sz="1000">
                          <a:effectLst/>
                        </a:rPr>
                        <a:t>    artifacts {						// </a:t>
                      </a:r>
                      <a:r>
                        <a:rPr lang="zh-CN" sz="1000">
                          <a:effectLst/>
                        </a:rPr>
                        <a:t>打包操作任务</a:t>
                      </a:r>
                      <a:r>
                        <a:rPr lang="en-US" sz="1000">
                          <a:effectLst/>
                        </a:rPr>
                        <a:t/>
                      </a:r>
                      <a:br>
                        <a:rPr lang="en-US" sz="1000">
                          <a:effectLst/>
                        </a:rPr>
                      </a:br>
                      <a:r>
                        <a:rPr lang="en-US" sz="1000">
                          <a:effectLst/>
                        </a:rPr>
                        <a:t>        archives sourceJar           				// </a:t>
                      </a:r>
                      <a:r>
                        <a:rPr lang="zh-CN" sz="1000">
                          <a:effectLst/>
                        </a:rPr>
                        <a:t>源代码打包</a:t>
                      </a:r>
                      <a:r>
                        <a:rPr lang="en-US" sz="1000">
                          <a:effectLst/>
                        </a:rPr>
                        <a:t/>
                      </a:r>
                      <a:br>
                        <a:rPr lang="en-US" sz="1000">
                          <a:effectLst/>
                        </a:rPr>
                      </a:br>
                      <a:r>
                        <a:rPr lang="en-US" sz="1000">
                          <a:effectLst/>
                        </a:rPr>
                        <a:t>        archives javadocJar          			// javadoc</a:t>
                      </a:r>
                      <a:r>
                        <a:rPr lang="zh-CN" sz="1000">
                          <a:effectLst/>
                        </a:rPr>
                        <a:t>打包</a:t>
                      </a:r>
                      <a:r>
                        <a:rPr lang="en-US" sz="1000">
                          <a:effectLst/>
                        </a:rPr>
                        <a:t/>
                      </a:r>
                      <a:br>
                        <a:rPr lang="en-US" sz="1000">
                          <a:effectLst/>
                        </a:rPr>
                      </a:br>
                      <a:r>
                        <a:rPr lang="en-US" sz="1000">
                          <a:effectLst/>
                        </a:rPr>
                        <a:t>    }</a:t>
                      </a:r>
                      <a:br>
                        <a:rPr lang="en-US" sz="1000">
                          <a:effectLst/>
                        </a:rPr>
                      </a:br>
                      <a:r>
                        <a:rPr lang="en-US" sz="1000">
                          <a:effectLst/>
                        </a:rPr>
                        <a:t>    gradle.taskGraph.whenReady {          			// </a:t>
                      </a:r>
                      <a:r>
                        <a:rPr lang="zh-CN" sz="1000">
                          <a:effectLst/>
                        </a:rPr>
                        <a:t>操作准备好后触发</a:t>
                      </a:r>
                      <a:r>
                        <a:rPr lang="en-US" sz="1000">
                          <a:effectLst/>
                        </a:rPr>
                        <a:t/>
                      </a:r>
                      <a:br>
                        <a:rPr lang="en-US" sz="1000">
                          <a:effectLst/>
                        </a:rPr>
                      </a:br>
                      <a:r>
                        <a:rPr lang="en-US" sz="1000">
                          <a:effectLst/>
                        </a:rPr>
                        <a:t>        tasks.each { task -&gt;             			// </a:t>
                      </a:r>
                      <a:r>
                        <a:rPr lang="zh-CN" sz="1000">
                          <a:effectLst/>
                        </a:rPr>
                        <a:t>找出所有任务</a:t>
                      </a:r>
                      <a:r>
                        <a:rPr lang="en-US" sz="1000">
                          <a:effectLst/>
                        </a:rPr>
                        <a:t/>
                      </a:r>
                      <a:br>
                        <a:rPr lang="en-US" sz="1000">
                          <a:effectLst/>
                        </a:rPr>
                      </a:br>
                      <a:r>
                        <a:rPr lang="en-US" sz="1000">
                          <a:effectLst/>
                        </a:rPr>
                        <a:t>            if (task.name.contains('test')) {      		// </a:t>
                      </a:r>
                      <a:r>
                        <a:rPr lang="zh-CN" sz="1000">
                          <a:effectLst/>
                        </a:rPr>
                        <a:t>有</a:t>
                      </a:r>
                      <a:r>
                        <a:rPr lang="en-US" sz="1000">
                          <a:effectLst/>
                        </a:rPr>
                        <a:t>test</a:t>
                      </a:r>
                      <a:r>
                        <a:rPr lang="zh-CN" sz="1000">
                          <a:effectLst/>
                        </a:rPr>
                        <a:t>任务</a:t>
                      </a:r>
                      <a:r>
                        <a:rPr lang="en-US" sz="1000">
                          <a:effectLst/>
                        </a:rPr>
                        <a:t/>
                      </a:r>
                      <a:br>
                        <a:rPr lang="en-US" sz="1000">
                          <a:effectLst/>
                        </a:rPr>
                      </a:br>
                      <a:r>
                        <a:rPr lang="en-US" sz="1000">
                          <a:effectLst/>
                        </a:rPr>
                        <a:t>                task.enabled = true				// </a:t>
                      </a:r>
                      <a:r>
                        <a:rPr lang="zh-CN" sz="1000">
                          <a:effectLst/>
                        </a:rPr>
                        <a:t>任务启用</a:t>
                      </a:r>
                      <a:r>
                        <a:rPr lang="en-US" sz="1000">
                          <a:effectLst/>
                        </a:rPr>
                        <a:t/>
                      </a:r>
                      <a:br>
                        <a:rPr lang="en-US" sz="1000">
                          <a:effectLst/>
                        </a:rPr>
                      </a:br>
                      <a:r>
                        <a:rPr lang="en-US" sz="1000">
                          <a:effectLst/>
                        </a:rPr>
                        <a:t>            }</a:t>
                      </a:r>
                      <a:br>
                        <a:rPr lang="en-US" sz="1000">
                          <a:effectLst/>
                        </a:rPr>
                      </a:br>
                      <a:r>
                        <a:rPr lang="en-US" sz="1000">
                          <a:effectLst/>
                        </a:rPr>
                        <a:t>        }</a:t>
                      </a:r>
                      <a:br>
                        <a:rPr lang="en-US" sz="1000">
                          <a:effectLst/>
                        </a:rPr>
                      </a:br>
                      <a:r>
                        <a:rPr lang="en-US" sz="1000">
                          <a:effectLst/>
                        </a:rPr>
                        <a:t>    }</a:t>
                      </a:r>
                      <a:br>
                        <a:rPr lang="en-US" sz="1000">
                          <a:effectLst/>
                        </a:rPr>
                      </a:br>
                      <a:r>
                        <a:rPr lang="en-US" sz="1000">
                          <a:effectLst/>
                        </a:rPr>
                        <a:t>    [compileJava, compileTestJava, javadoc]*.options*.encoding = 'UTF-8'// </a:t>
                      </a:r>
                      <a:r>
                        <a:rPr lang="zh-CN" sz="1000">
                          <a:effectLst/>
                        </a:rPr>
                        <a:t>编码配置</a:t>
                      </a:r>
                      <a:r>
                        <a:rPr lang="en-US" sz="1000">
                          <a:effectLst/>
                        </a:rPr>
                        <a:t/>
                      </a:r>
                      <a:br>
                        <a:rPr lang="en-US" sz="1000">
                          <a:effectLst/>
                        </a:rPr>
                      </a:br>
                      <a:r>
                        <a:rPr lang="en-US" sz="1000">
                          <a:effectLst/>
                        </a:rPr>
                        <a:t>}</a:t>
                      </a:r>
                      <a:endParaRPr lang="zh-CN" sz="1000">
                        <a:effectLst/>
                        <a:latin typeface="Times New Roman" panose="02020603050405020304" pitchFamily="18" charset="0"/>
                      </a:endParaRPr>
                    </a:p>
                  </a:txBody>
                  <a:tcPr marL="23724" marR="23724" marT="0" marB="0"/>
                </a:tc>
                <a:extLst>
                  <a:ext uri="{0D108BD9-81ED-4DB2-BD59-A6C34878D82A}">
                    <a16:rowId xmlns:a16="http://schemas.microsoft.com/office/drawing/2014/main" val="2265919045"/>
                  </a:ext>
                </a:extLst>
              </a:tr>
            </a:tbl>
          </a:graphicData>
        </a:graphic>
      </p:graphicFrame>
    </p:spTree>
    <p:extLst>
      <p:ext uri="{BB962C8B-B14F-4D97-AF65-F5344CB8AC3E}">
        <p14:creationId xmlns:p14="http://schemas.microsoft.com/office/powerpoint/2010/main" val="37422910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hosts</a:t>
            </a:r>
            <a:endParaRPr lang="zh-CN" altLang="en-US"/>
          </a:p>
        </p:txBody>
      </p:sp>
      <p:graphicFrame>
        <p:nvGraphicFramePr>
          <p:cNvPr id="4" name="表格 3"/>
          <p:cNvGraphicFramePr>
            <a:graphicFrameLocks noGrp="1"/>
          </p:cNvGraphicFramePr>
          <p:nvPr>
            <p:extLst/>
          </p:nvPr>
        </p:nvGraphicFramePr>
        <p:xfrm>
          <a:off x="205898" y="849085"/>
          <a:ext cx="11732101" cy="690156"/>
        </p:xfrm>
        <a:graphic>
          <a:graphicData uri="http://schemas.openxmlformats.org/drawingml/2006/table">
            <a:tbl>
              <a:tblPr firstRow="1" firstCol="1" lastRow="1" lastCol="1" bandRow="1" bandCol="1">
                <a:tableStyleId>{5940675A-B579-460E-94D1-54222C63F5DA}</a:tableStyleId>
              </a:tblPr>
              <a:tblGrid>
                <a:gridCol w="2595608">
                  <a:extLst>
                    <a:ext uri="{9D8B030D-6E8A-4147-A177-3AD203B41FA5}">
                      <a16:colId xmlns:a16="http://schemas.microsoft.com/office/drawing/2014/main" val="2510957571"/>
                    </a:ext>
                  </a:extLst>
                </a:gridCol>
                <a:gridCol w="9136493">
                  <a:extLst>
                    <a:ext uri="{9D8B030D-6E8A-4147-A177-3AD203B41FA5}">
                      <a16:colId xmlns:a16="http://schemas.microsoft.com/office/drawing/2014/main" val="3013769016"/>
                    </a:ext>
                  </a:extLst>
                </a:gridCol>
              </a:tblGrid>
              <a:tr h="345078">
                <a:tc>
                  <a:txBody>
                    <a:bodyPr/>
                    <a:lstStyle/>
                    <a:p>
                      <a:pPr algn="just">
                        <a:spcAft>
                          <a:spcPts val="0"/>
                        </a:spcAft>
                      </a:pPr>
                      <a:r>
                        <a:rPr lang="zh-CN" sz="1800" kern="100">
                          <a:effectLst/>
                        </a:rPr>
                        <a:t>服务提供者主机名称：</a:t>
                      </a:r>
                      <a:endParaRPr lang="zh-CN" sz="1800" kern="100">
                        <a:effectLst/>
                        <a:latin typeface="Times New Roman" panose="02020603050405020304" pitchFamily="18" charset="0"/>
                        <a:ea typeface="宋体" panose="02010600030101010101" pitchFamily="2" charset="-122"/>
                      </a:endParaRPr>
                    </a:p>
                  </a:txBody>
                  <a:tcPr marL="68580" marR="68580" marT="0" marB="0"/>
                </a:tc>
                <a:tc rowSpan="2">
                  <a:txBody>
                    <a:bodyPr/>
                    <a:lstStyle/>
                    <a:p>
                      <a:pPr algn="just">
                        <a:spcAft>
                          <a:spcPts val="0"/>
                        </a:spcAft>
                      </a:pPr>
                      <a:r>
                        <a:rPr lang="en-US" sz="1800" kern="100">
                          <a:effectLst/>
                        </a:rPr>
                        <a:t>127.0.0.1	provider-dept-8001</a:t>
                      </a:r>
                      <a:endParaRPr lang="zh-CN" sz="1800" kern="100">
                        <a:effectLst/>
                      </a:endParaRPr>
                    </a:p>
                    <a:p>
                      <a:pPr algn="just">
                        <a:spcAft>
                          <a:spcPts val="0"/>
                        </a:spcAft>
                      </a:pPr>
                      <a:r>
                        <a:rPr lang="en-US" sz="1800" kern="100">
                          <a:effectLst/>
                        </a:rPr>
                        <a:t>127.0.0.1	consumer-springboot-80</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78702008"/>
                  </a:ext>
                </a:extLst>
              </a:tr>
              <a:tr h="345078">
                <a:tc>
                  <a:txBody>
                    <a:bodyPr/>
                    <a:lstStyle/>
                    <a:p>
                      <a:pPr algn="just">
                        <a:spcAft>
                          <a:spcPts val="0"/>
                        </a:spcAft>
                      </a:pPr>
                      <a:r>
                        <a:rPr lang="zh-CN" sz="1800" kern="100">
                          <a:effectLst/>
                        </a:rPr>
                        <a:t>服务消费者主机名称：</a:t>
                      </a:r>
                      <a:endParaRPr lang="zh-CN" sz="1800" kern="100">
                        <a:effectLst/>
                        <a:latin typeface="Times New Roman" panose="02020603050405020304" pitchFamily="18" charset="0"/>
                        <a:ea typeface="宋体" panose="02010600030101010101" pitchFamily="2" charset="-122"/>
                      </a:endParaRPr>
                    </a:p>
                  </a:txBody>
                  <a:tcPr marL="68580" marR="68580" marT="0" marB="0"/>
                </a:tc>
                <a:tc vMerge="1">
                  <a:txBody>
                    <a:bodyPr/>
                    <a:lstStyle/>
                    <a:p>
                      <a:endParaRPr lang="zh-CN" altLang="en-US"/>
                    </a:p>
                  </a:txBody>
                  <a:tcPr/>
                </a:tc>
                <a:extLst>
                  <a:ext uri="{0D108BD9-81ED-4DB2-BD59-A6C34878D82A}">
                    <a16:rowId xmlns:a16="http://schemas.microsoft.com/office/drawing/2014/main" val="2855278669"/>
                  </a:ext>
                </a:extLst>
              </a:tr>
            </a:tbl>
          </a:graphicData>
        </a:graphic>
      </p:graphicFrame>
    </p:spTree>
    <p:extLst>
      <p:ext uri="{BB962C8B-B14F-4D97-AF65-F5344CB8AC3E}">
        <p14:creationId xmlns:p14="http://schemas.microsoft.com/office/powerpoint/2010/main" val="41957699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公共模块</a:t>
            </a:r>
            <a:endParaRPr lang="zh-CN" altLang="en-US"/>
          </a:p>
        </p:txBody>
      </p:sp>
      <p:sp>
        <p:nvSpPr>
          <p:cNvPr id="3" name="内容占位符 2"/>
          <p:cNvSpPr>
            <a:spLocks noGrp="1"/>
          </p:cNvSpPr>
          <p:nvPr>
            <p:ph idx="1"/>
          </p:nvPr>
        </p:nvSpPr>
        <p:spPr/>
        <p:txBody>
          <a:bodyPr/>
          <a:lstStyle/>
          <a:p>
            <a:r>
              <a:rPr lang="en-US" altLang="zh-CN"/>
              <a:t>SpringCloud</a:t>
            </a:r>
            <a:r>
              <a:rPr lang="zh-CN" altLang="zh-CN"/>
              <a:t>进行项目的开发中一般都会分为业务提供端以及业务消费端，为了便于若干个不同应用的公共代码管理，一般都会做一个公共模块，可以将数据传输类、业务接口或者是一些处理工具定义在此模块之中</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508" y="2234882"/>
            <a:ext cx="10027155" cy="246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07726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build.gradle</a:t>
            </a:r>
            <a:endParaRPr lang="zh-CN" altLang="en-US"/>
          </a:p>
        </p:txBody>
      </p:sp>
      <p:graphicFrame>
        <p:nvGraphicFramePr>
          <p:cNvPr id="4" name="表格 3"/>
          <p:cNvGraphicFramePr>
            <a:graphicFrameLocks noGrp="1"/>
          </p:cNvGraphicFramePr>
          <p:nvPr>
            <p:extLst/>
          </p:nvPr>
        </p:nvGraphicFramePr>
        <p:xfrm>
          <a:off x="216058" y="903922"/>
          <a:ext cx="11666061" cy="4785677"/>
        </p:xfrm>
        <a:graphic>
          <a:graphicData uri="http://schemas.openxmlformats.org/drawingml/2006/table">
            <a:tbl>
              <a:tblPr firstRow="1" firstCol="1" lastRow="1" lastCol="1" bandRow="1" bandCol="1">
                <a:tableStyleId>{5940675A-B579-460E-94D1-54222C63F5DA}</a:tableStyleId>
              </a:tblPr>
              <a:tblGrid>
                <a:gridCol w="11666061">
                  <a:extLst>
                    <a:ext uri="{9D8B030D-6E8A-4147-A177-3AD203B41FA5}">
                      <a16:colId xmlns:a16="http://schemas.microsoft.com/office/drawing/2014/main" val="4122317949"/>
                    </a:ext>
                  </a:extLst>
                </a:gridCol>
              </a:tblGrid>
              <a:tr h="4785677">
                <a:tc>
                  <a:txBody>
                    <a:bodyPr/>
                    <a:lstStyle/>
                    <a:p>
                      <a:r>
                        <a:rPr lang="en-US" sz="1800">
                          <a:effectLst/>
                        </a:rPr>
                        <a:t>project('common-api') { 						// </a:t>
                      </a:r>
                      <a:r>
                        <a:rPr lang="zh-CN" sz="1800">
                          <a:effectLst/>
                        </a:rPr>
                        <a:t>子模块</a:t>
                      </a:r>
                      <a:r>
                        <a:rPr lang="en-US" sz="1800">
                          <a:effectLst/>
                        </a:rPr>
                        <a:t/>
                      </a:r>
                      <a:br>
                        <a:rPr lang="en-US" sz="1800">
                          <a:effectLst/>
                        </a:rPr>
                      </a:br>
                      <a:r>
                        <a:rPr lang="en-US" sz="1800">
                          <a:effectLst/>
                        </a:rPr>
                        <a:t>    dependencies { 						// </a:t>
                      </a:r>
                      <a:r>
                        <a:rPr lang="zh-CN" sz="1800">
                          <a:effectLst/>
                        </a:rPr>
                        <a:t>配置子模块依赖</a:t>
                      </a:r>
                      <a:r>
                        <a:rPr lang="en-US" sz="1800">
                          <a:effectLst/>
                        </a:rPr>
                        <a:t/>
                      </a:r>
                      <a:br>
                        <a:rPr lang="en-US" sz="1800">
                          <a:effectLst/>
                        </a:rPr>
                      </a:br>
                      <a:r>
                        <a:rPr lang="en-US" sz="1800">
                          <a:effectLst/>
                        </a:rPr>
                        <a:t>        compile('org.springframework.boot:spring-boot-starter-web') 	// SpringBoot</a:t>
                      </a:r>
                      <a:r>
                        <a:rPr lang="zh-CN" sz="1800">
                          <a:effectLst/>
                        </a:rPr>
                        <a:t>依赖</a:t>
                      </a:r>
                      <a:r>
                        <a:rPr lang="en-US" sz="1800">
                          <a:effectLst/>
                        </a:rPr>
                        <a:t/>
                      </a:r>
                      <a:br>
                        <a:rPr lang="en-US" sz="1800">
                          <a:effectLst/>
                        </a:rPr>
                      </a:br>
                      <a:r>
                        <a:rPr lang="en-US" sz="1800">
                          <a:effectLst/>
                        </a:rPr>
                        <a:t>    }</a:t>
                      </a:r>
                      <a:br>
                        <a:rPr lang="en-US" sz="1800">
                          <a:effectLst/>
                        </a:rPr>
                      </a:br>
                      <a:r>
                        <a:rPr lang="en-US" sz="1800">
                          <a:effectLst/>
                        </a:rPr>
                        <a:t>}</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929720059"/>
                  </a:ext>
                </a:extLst>
              </a:tr>
            </a:tbl>
          </a:graphicData>
        </a:graphic>
      </p:graphicFrame>
    </p:spTree>
    <p:extLst>
      <p:ext uri="{BB962C8B-B14F-4D97-AF65-F5344CB8AC3E}">
        <p14:creationId xmlns:p14="http://schemas.microsoft.com/office/powerpoint/2010/main" val="27643980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DeptDTO</a:t>
            </a:r>
            <a:r>
              <a:rPr lang="zh-CN" altLang="zh-CN"/>
              <a:t>数据传输类</a:t>
            </a:r>
            <a:endParaRPr lang="zh-CN" altLang="en-US"/>
          </a:p>
        </p:txBody>
      </p:sp>
      <p:graphicFrame>
        <p:nvGraphicFramePr>
          <p:cNvPr id="4" name="表格 3"/>
          <p:cNvGraphicFramePr>
            <a:graphicFrameLocks noGrp="1"/>
          </p:cNvGraphicFramePr>
          <p:nvPr>
            <p:extLst/>
          </p:nvPr>
        </p:nvGraphicFramePr>
        <p:xfrm>
          <a:off x="190658" y="849086"/>
          <a:ext cx="11716861" cy="5683793"/>
        </p:xfrm>
        <a:graphic>
          <a:graphicData uri="http://schemas.openxmlformats.org/drawingml/2006/table">
            <a:tbl>
              <a:tblPr firstRow="1" firstCol="1" lastRow="1" lastCol="1" bandRow="1" bandCol="1">
                <a:tableStyleId>{5940675A-B579-460E-94D1-54222C63F5DA}</a:tableStyleId>
              </a:tblPr>
              <a:tblGrid>
                <a:gridCol w="11716861">
                  <a:extLst>
                    <a:ext uri="{9D8B030D-6E8A-4147-A177-3AD203B41FA5}">
                      <a16:colId xmlns:a16="http://schemas.microsoft.com/office/drawing/2014/main" val="1668042444"/>
                    </a:ext>
                  </a:extLst>
                </a:gridCol>
              </a:tblGrid>
              <a:tr h="5683793">
                <a:tc>
                  <a:txBody>
                    <a:bodyPr/>
                    <a:lstStyle/>
                    <a:p>
                      <a:r>
                        <a:rPr lang="en-US" sz="2000">
                          <a:effectLst/>
                        </a:rPr>
                        <a:t>package com.yootk.common.dto;</a:t>
                      </a:r>
                      <a:br>
                        <a:rPr lang="en-US" sz="2000">
                          <a:effectLst/>
                        </a:rPr>
                      </a:br>
                      <a:r>
                        <a:rPr lang="en-US" sz="2000">
                          <a:effectLst/>
                        </a:rPr>
                        <a:t>@Data 								// Lombok</a:t>
                      </a:r>
                      <a:r>
                        <a:rPr lang="zh-CN" sz="2000">
                          <a:effectLst/>
                        </a:rPr>
                        <a:t>结构生成注解</a:t>
                      </a:r>
                      <a:r>
                        <a:rPr lang="en-US" sz="2000">
                          <a:effectLst/>
                        </a:rPr>
                        <a:t/>
                      </a:r>
                      <a:br>
                        <a:rPr lang="en-US" sz="2000">
                          <a:effectLst/>
                        </a:rPr>
                      </a:br>
                      <a:r>
                        <a:rPr lang="en-US" sz="2000">
                          <a:effectLst/>
                        </a:rPr>
                        <a:t>public class DeptDTO implements Serializable { 			// </a:t>
                      </a:r>
                      <a:r>
                        <a:rPr lang="zh-CN" sz="2000">
                          <a:effectLst/>
                        </a:rPr>
                        <a:t>部门数据传输类</a:t>
                      </a:r>
                      <a:r>
                        <a:rPr lang="en-US" sz="2000">
                          <a:effectLst/>
                        </a:rPr>
                        <a:t/>
                      </a:r>
                      <a:br>
                        <a:rPr lang="en-US" sz="2000">
                          <a:effectLst/>
                        </a:rPr>
                      </a:br>
                      <a:r>
                        <a:rPr lang="en-US" sz="2000">
                          <a:effectLst/>
                        </a:rPr>
                        <a:t>    private Long deptno; 						// </a:t>
                      </a:r>
                      <a:r>
                        <a:rPr lang="zh-CN" sz="2000">
                          <a:effectLst/>
                        </a:rPr>
                        <a:t>部门编号</a:t>
                      </a:r>
                      <a:r>
                        <a:rPr lang="en-US" sz="2000">
                          <a:effectLst/>
                        </a:rPr>
                        <a:t/>
                      </a:r>
                      <a:br>
                        <a:rPr lang="en-US" sz="2000">
                          <a:effectLst/>
                        </a:rPr>
                      </a:br>
                      <a:r>
                        <a:rPr lang="en-US" sz="2000">
                          <a:effectLst/>
                        </a:rPr>
                        <a:t>    private String dname; 						// </a:t>
                      </a:r>
                      <a:r>
                        <a:rPr lang="zh-CN" sz="2000">
                          <a:effectLst/>
                        </a:rPr>
                        <a:t>部门名称</a:t>
                      </a:r>
                      <a:r>
                        <a:rPr lang="en-US" sz="2000">
                          <a:effectLst/>
                        </a:rPr>
                        <a:t/>
                      </a:r>
                      <a:br>
                        <a:rPr lang="en-US" sz="2000">
                          <a:effectLst/>
                        </a:rPr>
                      </a:br>
                      <a:r>
                        <a:rPr lang="en-US" sz="2000">
                          <a:effectLst/>
                        </a:rPr>
                        <a:t>    private String loc; 						// </a:t>
                      </a:r>
                      <a:r>
                        <a:rPr lang="zh-CN" sz="2000">
                          <a:effectLst/>
                        </a:rPr>
                        <a:t>部门位置</a:t>
                      </a:r>
                      <a:r>
                        <a:rPr lang="en-US" sz="2000">
                          <a:effectLst/>
                        </a:rPr>
                        <a:t/>
                      </a:r>
                      <a:br>
                        <a:rPr lang="en-US" sz="2000">
                          <a:effectLst/>
                        </a:rPr>
                      </a:br>
                      <a:r>
                        <a:rPr lang="en-US" sz="2000">
                          <a:effectLst/>
                        </a:rPr>
                        <a:t>}</a:t>
                      </a:r>
                      <a:endParaRPr lang="zh-CN" sz="2000">
                        <a:effectLst/>
                        <a:latin typeface="Times New Roman" panose="02020603050405020304" pitchFamily="18" charset="0"/>
                      </a:endParaRPr>
                    </a:p>
                  </a:txBody>
                  <a:tcPr marL="68580" marR="68580" marT="0" marB="0"/>
                </a:tc>
                <a:extLst>
                  <a:ext uri="{0D108BD9-81ED-4DB2-BD59-A6C34878D82A}">
                    <a16:rowId xmlns:a16="http://schemas.microsoft.com/office/drawing/2014/main" val="2124809849"/>
                  </a:ext>
                </a:extLst>
              </a:tr>
            </a:tbl>
          </a:graphicData>
        </a:graphic>
      </p:graphicFrame>
    </p:spTree>
    <p:extLst>
      <p:ext uri="{BB962C8B-B14F-4D97-AF65-F5344CB8AC3E}">
        <p14:creationId xmlns:p14="http://schemas.microsoft.com/office/powerpoint/2010/main" val="36938180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DeepBeanUtils</a:t>
            </a:r>
            <a:endParaRPr lang="zh-CN" altLang="en-US"/>
          </a:p>
        </p:txBody>
      </p:sp>
      <p:graphicFrame>
        <p:nvGraphicFramePr>
          <p:cNvPr id="4" name="表格 3"/>
          <p:cNvGraphicFramePr>
            <a:graphicFrameLocks noGrp="1"/>
          </p:cNvGraphicFramePr>
          <p:nvPr>
            <p:extLst/>
          </p:nvPr>
        </p:nvGraphicFramePr>
        <p:xfrm>
          <a:off x="200818" y="849086"/>
          <a:ext cx="11615261" cy="5759993"/>
        </p:xfrm>
        <a:graphic>
          <a:graphicData uri="http://schemas.openxmlformats.org/drawingml/2006/table">
            <a:tbl>
              <a:tblPr firstRow="1" firstCol="1" lastRow="1" lastCol="1" bandRow="1" bandCol="1">
                <a:tableStyleId>{5940675A-B579-460E-94D1-54222C63F5DA}</a:tableStyleId>
              </a:tblPr>
              <a:tblGrid>
                <a:gridCol w="11615261">
                  <a:extLst>
                    <a:ext uri="{9D8B030D-6E8A-4147-A177-3AD203B41FA5}">
                      <a16:colId xmlns:a16="http://schemas.microsoft.com/office/drawing/2014/main" val="2926316384"/>
                    </a:ext>
                  </a:extLst>
                </a:gridCol>
              </a:tblGrid>
              <a:tr h="5759993">
                <a:tc>
                  <a:txBody>
                    <a:bodyPr/>
                    <a:lstStyle/>
                    <a:p>
                      <a:r>
                        <a:rPr lang="en-US" sz="1400">
                          <a:effectLst/>
                        </a:rPr>
                        <a:t>package com.yootk.common.util;</a:t>
                      </a:r>
                      <a:br>
                        <a:rPr lang="en-US" sz="1400">
                          <a:effectLst/>
                        </a:rPr>
                      </a:br>
                      <a:r>
                        <a:rPr lang="en-US" sz="1400">
                          <a:effectLst/>
                        </a:rPr>
                        <a:t>public class DeepBeanUtils extends BeanUtils {  		// </a:t>
                      </a:r>
                      <a:r>
                        <a:rPr lang="zh-CN" sz="1400">
                          <a:effectLst/>
                        </a:rPr>
                        <a:t>继承</a:t>
                      </a:r>
                      <a:r>
                        <a:rPr lang="en-US" sz="1400">
                          <a:effectLst/>
                        </a:rPr>
                        <a:t>BeanUtils</a:t>
                      </a:r>
                      <a:r>
                        <a:rPr lang="zh-CN" sz="1400">
                          <a:effectLst/>
                        </a:rPr>
                        <a:t>工具类</a:t>
                      </a:r>
                      <a:r>
                        <a:rPr lang="en-US" sz="1400">
                          <a:effectLst/>
                        </a:rPr>
                        <a:t/>
                      </a:r>
                      <a:br>
                        <a:rPr lang="en-US" sz="1400">
                          <a:effectLst/>
                        </a:rPr>
                      </a:br>
                      <a:r>
                        <a:rPr lang="en-US" sz="1400">
                          <a:effectLst/>
                        </a:rPr>
                        <a:t>    private DeepBeanUtils() {} 				// </a:t>
                      </a:r>
                      <a:r>
                        <a:rPr lang="zh-CN" sz="1400">
                          <a:effectLst/>
                        </a:rPr>
                        <a:t>构造方法私有化</a:t>
                      </a:r>
                      <a:r>
                        <a:rPr lang="en-US" sz="1400">
                          <a:effectLst/>
                        </a:rPr>
                        <a:t/>
                      </a:r>
                      <a:br>
                        <a:rPr lang="en-US" sz="1400">
                          <a:effectLst/>
                        </a:rPr>
                      </a:br>
                      <a:r>
                        <a:rPr lang="en-US" sz="1400">
                          <a:effectLst/>
                        </a:rPr>
                        <a:t>    /**</a:t>
                      </a:r>
                      <a:br>
                        <a:rPr lang="en-US" sz="1400">
                          <a:effectLst/>
                        </a:rPr>
                      </a:br>
                      <a:r>
                        <a:rPr lang="en-US" sz="1400">
                          <a:effectLst/>
                        </a:rPr>
                        <a:t>     * </a:t>
                      </a:r>
                      <a:r>
                        <a:rPr lang="zh-CN" sz="1400">
                          <a:effectLst/>
                        </a:rPr>
                        <a:t>实现</a:t>
                      </a:r>
                      <a:r>
                        <a:rPr lang="en-US" sz="1400">
                          <a:effectLst/>
                        </a:rPr>
                        <a:t>List</a:t>
                      </a:r>
                      <a:r>
                        <a:rPr lang="zh-CN" sz="1400">
                          <a:effectLst/>
                        </a:rPr>
                        <a:t>集合的拷贝处理</a:t>
                      </a:r>
                      <a:r>
                        <a:rPr lang="en-US" sz="1400">
                          <a:effectLst/>
                        </a:rPr>
                        <a:t/>
                      </a:r>
                      <a:br>
                        <a:rPr lang="en-US" sz="1400">
                          <a:effectLst/>
                        </a:rPr>
                      </a:br>
                      <a:r>
                        <a:rPr lang="en-US" sz="1400">
                          <a:effectLst/>
                        </a:rPr>
                        <a:t>     * @param sources </a:t>
                      </a:r>
                      <a:r>
                        <a:rPr lang="zh-CN" sz="1400">
                          <a:effectLst/>
                        </a:rPr>
                        <a:t>拷贝的原</a:t>
                      </a:r>
                      <a:r>
                        <a:rPr lang="en-US" sz="1400">
                          <a:effectLst/>
                        </a:rPr>
                        <a:t>List</a:t>
                      </a:r>
                      <a:r>
                        <a:rPr lang="zh-CN" sz="1400">
                          <a:effectLst/>
                        </a:rPr>
                        <a:t>集合</a:t>
                      </a:r>
                      <a:r>
                        <a:rPr lang="en-US" sz="1400">
                          <a:effectLst/>
                        </a:rPr>
                        <a:t/>
                      </a:r>
                      <a:br>
                        <a:rPr lang="en-US" sz="1400">
                          <a:effectLst/>
                        </a:rPr>
                      </a:br>
                      <a:r>
                        <a:rPr lang="en-US" sz="1400">
                          <a:effectLst/>
                        </a:rPr>
                        <a:t>     * @param target </a:t>
                      </a:r>
                      <a:r>
                        <a:rPr lang="zh-CN" sz="1400">
                          <a:effectLst/>
                        </a:rPr>
                        <a:t>目标类型</a:t>
                      </a:r>
                      <a:r>
                        <a:rPr lang="en-US" sz="1400">
                          <a:effectLst/>
                        </a:rPr>
                        <a:t/>
                      </a:r>
                      <a:br>
                        <a:rPr lang="en-US" sz="1400">
                          <a:effectLst/>
                        </a:rPr>
                      </a:br>
                      <a:r>
                        <a:rPr lang="en-US" sz="1400">
                          <a:effectLst/>
                        </a:rPr>
                        <a:t>     * @param &lt;S&gt; </a:t>
                      </a:r>
                      <a:r>
                        <a:rPr lang="zh-CN" sz="1400">
                          <a:effectLst/>
                        </a:rPr>
                        <a:t>源对象类型</a:t>
                      </a:r>
                      <a:r>
                        <a:rPr lang="en-US" sz="1400">
                          <a:effectLst/>
                        </a:rPr>
                        <a:t/>
                      </a:r>
                      <a:br>
                        <a:rPr lang="en-US" sz="1400">
                          <a:effectLst/>
                        </a:rPr>
                      </a:br>
                      <a:r>
                        <a:rPr lang="en-US" sz="1400">
                          <a:effectLst/>
                        </a:rPr>
                        <a:t>     * @param &lt;T&gt; </a:t>
                      </a:r>
                      <a:r>
                        <a:rPr lang="zh-CN" sz="1400">
                          <a:effectLst/>
                        </a:rPr>
                        <a:t>目标对象类型</a:t>
                      </a:r>
                      <a:r>
                        <a:rPr lang="en-US" sz="1400">
                          <a:effectLst/>
                        </a:rPr>
                        <a:t/>
                      </a:r>
                      <a:br>
                        <a:rPr lang="en-US" sz="1400">
                          <a:effectLst/>
                        </a:rPr>
                      </a:br>
                      <a:r>
                        <a:rPr lang="en-US" sz="1400">
                          <a:effectLst/>
                        </a:rPr>
                        <a:t>     * @return </a:t>
                      </a:r>
                      <a:r>
                        <a:rPr lang="zh-CN" sz="1400">
                          <a:effectLst/>
                        </a:rPr>
                        <a:t>拷贝后的</a:t>
                      </a:r>
                      <a:r>
                        <a:rPr lang="en-US" sz="1400">
                          <a:effectLst/>
                        </a:rPr>
                        <a:t>List</a:t>
                      </a:r>
                      <a:r>
                        <a:rPr lang="zh-CN" sz="1400">
                          <a:effectLst/>
                        </a:rPr>
                        <a:t>集合</a:t>
                      </a:r>
                      <a:r>
                        <a:rPr lang="en-US" sz="1400">
                          <a:effectLst/>
                        </a:rPr>
                        <a:t/>
                      </a:r>
                      <a:br>
                        <a:rPr lang="en-US" sz="1400">
                          <a:effectLst/>
                        </a:rPr>
                      </a:br>
                      <a:r>
                        <a:rPr lang="en-US" sz="1400">
                          <a:effectLst/>
                        </a:rPr>
                        <a:t>     */</a:t>
                      </a:r>
                      <a:br>
                        <a:rPr lang="en-US" sz="1400">
                          <a:effectLst/>
                        </a:rPr>
                      </a:br>
                      <a:r>
                        <a:rPr lang="en-US" sz="1400">
                          <a:effectLst/>
                        </a:rPr>
                        <a:t>    public static &lt;S, T&gt; List&lt;T&gt; copyListProperties(		List&lt;S&gt; sources, Supplier&lt;T&gt; target) {</a:t>
                      </a:r>
                      <a:br>
                        <a:rPr lang="en-US" sz="1400">
                          <a:effectLst/>
                        </a:rPr>
                      </a:br>
                      <a:r>
                        <a:rPr lang="en-US" sz="1400">
                          <a:effectLst/>
                        </a:rPr>
                        <a:t>        List&lt;T&gt; list = new ArrayList&lt;&gt;(sources.size());	// </a:t>
                      </a:r>
                      <a:r>
                        <a:rPr lang="zh-CN" sz="1400">
                          <a:effectLst/>
                        </a:rPr>
                        <a:t>创建</a:t>
                      </a:r>
                      <a:r>
                        <a:rPr lang="en-US" sz="1400">
                          <a:effectLst/>
                        </a:rPr>
                        <a:t>List</a:t>
                      </a:r>
                      <a:r>
                        <a:rPr lang="zh-CN" sz="1400">
                          <a:effectLst/>
                        </a:rPr>
                        <a:t>集合</a:t>
                      </a:r>
                      <a:r>
                        <a:rPr lang="en-US" sz="1400">
                          <a:effectLst/>
                        </a:rPr>
                        <a:t/>
                      </a:r>
                      <a:br>
                        <a:rPr lang="en-US" sz="1400">
                          <a:effectLst/>
                        </a:rPr>
                      </a:br>
                      <a:r>
                        <a:rPr lang="en-US" sz="1400">
                          <a:effectLst/>
                        </a:rPr>
                        <a:t>        for (S source : sources) { 				// </a:t>
                      </a:r>
                      <a:r>
                        <a:rPr lang="zh-CN" sz="1400">
                          <a:effectLst/>
                        </a:rPr>
                        <a:t>源集合迭代</a:t>
                      </a:r>
                      <a:r>
                        <a:rPr lang="en-US" sz="1400">
                          <a:effectLst/>
                        </a:rPr>
                        <a:t/>
                      </a:r>
                      <a:br>
                        <a:rPr lang="en-US" sz="1400">
                          <a:effectLst/>
                        </a:rPr>
                      </a:br>
                      <a:r>
                        <a:rPr lang="en-US" sz="1400">
                          <a:effectLst/>
                        </a:rPr>
                        <a:t>            T obj = target.get();				// </a:t>
                      </a:r>
                      <a:r>
                        <a:rPr lang="zh-CN" sz="1400">
                          <a:effectLst/>
                        </a:rPr>
                        <a:t>获取数据</a:t>
                      </a:r>
                      <a:r>
                        <a:rPr lang="en-US" sz="1400">
                          <a:effectLst/>
                        </a:rPr>
                        <a:t/>
                      </a:r>
                      <a:br>
                        <a:rPr lang="en-US" sz="1400">
                          <a:effectLst/>
                        </a:rPr>
                      </a:br>
                      <a:r>
                        <a:rPr lang="en-US" sz="1400">
                          <a:effectLst/>
                        </a:rPr>
                        <a:t>            copyProperties(source, obj); 			// </a:t>
                      </a:r>
                      <a:r>
                        <a:rPr lang="zh-CN" sz="1400">
                          <a:effectLst/>
                        </a:rPr>
                        <a:t>属性拷贝</a:t>
                      </a:r>
                      <a:r>
                        <a:rPr lang="en-US" sz="1400">
                          <a:effectLst/>
                        </a:rPr>
                        <a:t/>
                      </a:r>
                      <a:br>
                        <a:rPr lang="en-US" sz="1400">
                          <a:effectLst/>
                        </a:rPr>
                      </a:br>
                      <a:r>
                        <a:rPr lang="en-US" sz="1400">
                          <a:effectLst/>
                        </a:rPr>
                        <a:t>            list.add(obj); 					// </a:t>
                      </a:r>
                      <a:r>
                        <a:rPr lang="zh-CN" sz="1400">
                          <a:effectLst/>
                        </a:rPr>
                        <a:t>添加数据</a:t>
                      </a:r>
                      <a:r>
                        <a:rPr lang="en-US" sz="1400">
                          <a:effectLst/>
                        </a:rPr>
                        <a:t/>
                      </a:r>
                      <a:br>
                        <a:rPr lang="en-US" sz="1400">
                          <a:effectLst/>
                        </a:rPr>
                      </a:br>
                      <a:r>
                        <a:rPr lang="en-US" sz="1400">
                          <a:effectLst/>
                        </a:rPr>
                        <a:t>        }</a:t>
                      </a:r>
                      <a:br>
                        <a:rPr lang="en-US" sz="1400">
                          <a:effectLst/>
                        </a:rPr>
                      </a:br>
                      <a:r>
                        <a:rPr lang="en-US" sz="1400">
                          <a:effectLst/>
                        </a:rPr>
                        <a:t>        return list; 					// </a:t>
                      </a:r>
                      <a:r>
                        <a:rPr lang="zh-CN" sz="1400">
                          <a:effectLst/>
                        </a:rPr>
                        <a:t>集合返回</a:t>
                      </a:r>
                      <a:r>
                        <a:rPr lang="en-US" sz="1400">
                          <a:effectLst/>
                        </a:rPr>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2697448573"/>
                  </a:ext>
                </a:extLst>
              </a:tr>
            </a:tbl>
          </a:graphicData>
        </a:graphic>
      </p:graphicFrame>
    </p:spTree>
    <p:extLst>
      <p:ext uri="{BB962C8B-B14F-4D97-AF65-F5344CB8AC3E}">
        <p14:creationId xmlns:p14="http://schemas.microsoft.com/office/powerpoint/2010/main" val="3140625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IDeptService</a:t>
            </a:r>
            <a:r>
              <a:rPr lang="zh-CN" altLang="zh-CN"/>
              <a:t>业务接口</a:t>
            </a:r>
            <a:endParaRPr lang="zh-CN" altLang="en-US"/>
          </a:p>
        </p:txBody>
      </p:sp>
      <p:graphicFrame>
        <p:nvGraphicFramePr>
          <p:cNvPr id="4" name="表格 3"/>
          <p:cNvGraphicFramePr>
            <a:graphicFrameLocks noGrp="1"/>
          </p:cNvGraphicFramePr>
          <p:nvPr>
            <p:extLst/>
          </p:nvPr>
        </p:nvGraphicFramePr>
        <p:xfrm>
          <a:off x="236378" y="849086"/>
          <a:ext cx="11742261" cy="5852160"/>
        </p:xfrm>
        <a:graphic>
          <a:graphicData uri="http://schemas.openxmlformats.org/drawingml/2006/table">
            <a:tbl>
              <a:tblPr firstRow="1" firstCol="1" lastRow="1" lastCol="1" bandRow="1" bandCol="1">
                <a:tableStyleId>{5940675A-B579-460E-94D1-54222C63F5DA}</a:tableStyleId>
              </a:tblPr>
              <a:tblGrid>
                <a:gridCol w="11742261">
                  <a:extLst>
                    <a:ext uri="{9D8B030D-6E8A-4147-A177-3AD203B41FA5}">
                      <a16:colId xmlns:a16="http://schemas.microsoft.com/office/drawing/2014/main" val="727198646"/>
                    </a:ext>
                  </a:extLst>
                </a:gridCol>
              </a:tblGrid>
              <a:tr h="5815873">
                <a:tc>
                  <a:txBody>
                    <a:bodyPr/>
                    <a:lstStyle/>
                    <a:p>
                      <a:r>
                        <a:rPr lang="en-US" sz="1200">
                          <a:effectLst/>
                        </a:rPr>
                        <a:t>package com.yootk.service;</a:t>
                      </a:r>
                      <a:br>
                        <a:rPr lang="en-US" sz="1200">
                          <a:effectLst/>
                        </a:rPr>
                      </a:br>
                      <a:r>
                        <a:rPr lang="en-US" sz="1200">
                          <a:effectLst/>
                        </a:rPr>
                        <a:t>public interface IDeptService { 				// </a:t>
                      </a:r>
                      <a:r>
                        <a:rPr lang="zh-CN" sz="1200">
                          <a:effectLst/>
                        </a:rPr>
                        <a:t>部门业务接口</a:t>
                      </a:r>
                      <a:r>
                        <a:rPr lang="en-US" sz="1200">
                          <a:effectLst/>
                        </a:rPr>
                        <a:t/>
                      </a:r>
                      <a:br>
                        <a:rPr lang="en-US" sz="1200">
                          <a:effectLst/>
                        </a:rPr>
                      </a:br>
                      <a:r>
                        <a:rPr lang="en-US" sz="1200">
                          <a:effectLst/>
                        </a:rPr>
                        <a:t>    /**</a:t>
                      </a:r>
                      <a:br>
                        <a:rPr lang="en-US" sz="1200">
                          <a:effectLst/>
                        </a:rPr>
                      </a:br>
                      <a:r>
                        <a:rPr lang="en-US" sz="1200">
                          <a:effectLst/>
                        </a:rPr>
                        <a:t>     * </a:t>
                      </a:r>
                      <a:r>
                        <a:rPr lang="zh-CN" sz="1200">
                          <a:effectLst/>
                        </a:rPr>
                        <a:t>根据部门</a:t>
                      </a:r>
                      <a:r>
                        <a:rPr lang="en-US" sz="1200">
                          <a:effectLst/>
                        </a:rPr>
                        <a:t>ID</a:t>
                      </a:r>
                      <a:r>
                        <a:rPr lang="zh-CN" sz="1200">
                          <a:effectLst/>
                        </a:rPr>
                        <a:t>查询部门详细信息</a:t>
                      </a:r>
                      <a:r>
                        <a:rPr lang="en-US" sz="1200">
                          <a:effectLst/>
                        </a:rPr>
                        <a:t/>
                      </a:r>
                      <a:br>
                        <a:rPr lang="en-US" sz="1200">
                          <a:effectLst/>
                        </a:rPr>
                      </a:br>
                      <a:r>
                        <a:rPr lang="en-US" sz="1200">
                          <a:effectLst/>
                        </a:rPr>
                        <a:t>     * @param id </a:t>
                      </a:r>
                      <a:r>
                        <a:rPr lang="zh-CN" sz="1200">
                          <a:effectLst/>
                        </a:rPr>
                        <a:t>要查询的部门</a:t>
                      </a:r>
                      <a:r>
                        <a:rPr lang="en-US" sz="1200">
                          <a:effectLst/>
                        </a:rPr>
                        <a:t>ID</a:t>
                      </a:r>
                      <a:br>
                        <a:rPr lang="en-US" sz="1200">
                          <a:effectLst/>
                        </a:rPr>
                      </a:br>
                      <a:r>
                        <a:rPr lang="en-US" sz="1200">
                          <a:effectLst/>
                        </a:rPr>
                        <a:t>     * @return </a:t>
                      </a:r>
                      <a:r>
                        <a:rPr lang="zh-CN" sz="1200">
                          <a:effectLst/>
                        </a:rPr>
                        <a:t>部门传输类实例，如果</a:t>
                      </a:r>
                      <a:r>
                        <a:rPr lang="en-US" sz="1200">
                          <a:effectLst/>
                        </a:rPr>
                        <a:t>ID</a:t>
                      </a:r>
                      <a:r>
                        <a:rPr lang="zh-CN" sz="1200">
                          <a:effectLst/>
                        </a:rPr>
                        <a:t>不存在返回</a:t>
                      </a:r>
                      <a:r>
                        <a:rPr lang="en-US" sz="1200">
                          <a:effectLst/>
                        </a:rPr>
                        <a:t>null</a:t>
                      </a:r>
                      <a:br>
                        <a:rPr lang="en-US" sz="1200">
                          <a:effectLst/>
                        </a:rPr>
                      </a:br>
                      <a:r>
                        <a:rPr lang="en-US" sz="1200">
                          <a:effectLst/>
                        </a:rPr>
                        <a:t>     */</a:t>
                      </a:r>
                      <a:br>
                        <a:rPr lang="en-US" sz="1200">
                          <a:effectLst/>
                        </a:rPr>
                      </a:br>
                      <a:r>
                        <a:rPr lang="en-US" sz="1200">
                          <a:effectLst/>
                        </a:rPr>
                        <a:t>    public DeptDTO get(long id);</a:t>
                      </a:r>
                      <a:br>
                        <a:rPr lang="en-US" sz="1200">
                          <a:effectLst/>
                        </a:rPr>
                      </a:br>
                      <a:r>
                        <a:rPr lang="en-US" sz="1200">
                          <a:effectLst/>
                        </a:rPr>
                        <a:t>    /**</a:t>
                      </a:r>
                      <a:br>
                        <a:rPr lang="en-US" sz="1200">
                          <a:effectLst/>
                        </a:rPr>
                      </a:br>
                      <a:r>
                        <a:rPr lang="en-US" sz="1200">
                          <a:effectLst/>
                        </a:rPr>
                        <a:t>     * </a:t>
                      </a:r>
                      <a:r>
                        <a:rPr lang="zh-CN" sz="1200">
                          <a:effectLst/>
                        </a:rPr>
                        <a:t>增加部门数据</a:t>
                      </a:r>
                      <a:r>
                        <a:rPr lang="en-US" sz="1200">
                          <a:effectLst/>
                        </a:rPr>
                        <a:t/>
                      </a:r>
                      <a:br>
                        <a:rPr lang="en-US" sz="1200">
                          <a:effectLst/>
                        </a:rPr>
                      </a:br>
                      <a:r>
                        <a:rPr lang="en-US" sz="1200">
                          <a:effectLst/>
                        </a:rPr>
                        <a:t>     * @param dept </a:t>
                      </a:r>
                      <a:r>
                        <a:rPr lang="zh-CN" sz="1200">
                          <a:effectLst/>
                        </a:rPr>
                        <a:t>部门传输类实例</a:t>
                      </a:r>
                      <a:r>
                        <a:rPr lang="en-US" sz="1200">
                          <a:effectLst/>
                        </a:rPr>
                        <a:t/>
                      </a:r>
                      <a:br>
                        <a:rPr lang="en-US" sz="1200">
                          <a:effectLst/>
                        </a:rPr>
                      </a:br>
                      <a:r>
                        <a:rPr lang="en-US" sz="1200">
                          <a:effectLst/>
                        </a:rPr>
                        <a:t>     * @return </a:t>
                      </a:r>
                      <a:r>
                        <a:rPr lang="zh-CN" sz="1200">
                          <a:effectLst/>
                        </a:rPr>
                        <a:t>部门增加成功返回</a:t>
                      </a:r>
                      <a:r>
                        <a:rPr lang="en-US" sz="1200">
                          <a:effectLst/>
                        </a:rPr>
                        <a:t>true</a:t>
                      </a:r>
                      <a:r>
                        <a:rPr lang="zh-CN" sz="1200">
                          <a:effectLst/>
                        </a:rPr>
                        <a:t>，否则返回</a:t>
                      </a:r>
                      <a:r>
                        <a:rPr lang="en-US" sz="1200">
                          <a:effectLst/>
                        </a:rPr>
                        <a:t>false</a:t>
                      </a:r>
                      <a:br>
                        <a:rPr lang="en-US" sz="1200">
                          <a:effectLst/>
                        </a:rPr>
                      </a:br>
                      <a:r>
                        <a:rPr lang="en-US" sz="1200">
                          <a:effectLst/>
                        </a:rPr>
                        <a:t>     */</a:t>
                      </a:r>
                      <a:br>
                        <a:rPr lang="en-US" sz="1200">
                          <a:effectLst/>
                        </a:rPr>
                      </a:br>
                      <a:r>
                        <a:rPr lang="en-US" sz="1200">
                          <a:effectLst/>
                        </a:rPr>
                        <a:t>    public boolean add(DeptDTO dept);</a:t>
                      </a:r>
                      <a:br>
                        <a:rPr lang="en-US" sz="1200">
                          <a:effectLst/>
                        </a:rPr>
                      </a:br>
                      <a:r>
                        <a:rPr lang="en-US" sz="1200">
                          <a:effectLst/>
                        </a:rPr>
                        <a:t>    /**</a:t>
                      </a:r>
                      <a:br>
                        <a:rPr lang="en-US" sz="1200">
                          <a:effectLst/>
                        </a:rPr>
                      </a:br>
                      <a:r>
                        <a:rPr lang="en-US" sz="1200">
                          <a:effectLst/>
                        </a:rPr>
                        <a:t>     * </a:t>
                      </a:r>
                      <a:r>
                        <a:rPr lang="zh-CN" sz="1200">
                          <a:effectLst/>
                        </a:rPr>
                        <a:t>查询全部部门数据</a:t>
                      </a:r>
                      <a:r>
                        <a:rPr lang="en-US" sz="1200">
                          <a:effectLst/>
                        </a:rPr>
                        <a:t/>
                      </a:r>
                      <a:br>
                        <a:rPr lang="en-US" sz="1200">
                          <a:effectLst/>
                        </a:rPr>
                      </a:br>
                      <a:r>
                        <a:rPr lang="en-US" sz="1200">
                          <a:effectLst/>
                        </a:rPr>
                        <a:t>     * @return </a:t>
                      </a:r>
                      <a:r>
                        <a:rPr lang="zh-CN" sz="1200">
                          <a:effectLst/>
                        </a:rPr>
                        <a:t>全部数据集合，如果部门数据为空则返回空集合（</a:t>
                      </a:r>
                      <a:r>
                        <a:rPr lang="en-US" sz="1200">
                          <a:effectLst/>
                        </a:rPr>
                        <a:t>size() = 0</a:t>
                      </a:r>
                      <a:r>
                        <a:rPr lang="zh-CN" sz="1200">
                          <a:effectLst/>
                        </a:rPr>
                        <a:t>）</a:t>
                      </a:r>
                      <a:r>
                        <a:rPr lang="en-US" sz="1200">
                          <a:effectLst/>
                        </a:rPr>
                        <a:t/>
                      </a:r>
                      <a:br>
                        <a:rPr lang="en-US" sz="1200">
                          <a:effectLst/>
                        </a:rPr>
                      </a:br>
                      <a:r>
                        <a:rPr lang="en-US" sz="1200">
                          <a:effectLst/>
                        </a:rPr>
                        <a:t>     */</a:t>
                      </a:r>
                      <a:br>
                        <a:rPr lang="en-US" sz="1200">
                          <a:effectLst/>
                        </a:rPr>
                      </a:br>
                      <a:r>
                        <a:rPr lang="en-US" sz="1200">
                          <a:effectLst/>
                        </a:rPr>
                        <a:t>    public List&lt;DeptDTO&gt; list();</a:t>
                      </a:r>
                      <a:br>
                        <a:rPr lang="en-US" sz="1200">
                          <a:effectLst/>
                        </a:rPr>
                      </a:br>
                      <a:r>
                        <a:rPr lang="en-US" sz="1200">
                          <a:effectLst/>
                        </a:rPr>
                        <a:t>    /**</a:t>
                      </a:r>
                      <a:br>
                        <a:rPr lang="en-US" sz="1200">
                          <a:effectLst/>
                        </a:rPr>
                      </a:br>
                      <a:r>
                        <a:rPr lang="en-US" sz="1200">
                          <a:effectLst/>
                        </a:rPr>
                        <a:t>     * </a:t>
                      </a:r>
                      <a:r>
                        <a:rPr lang="zh-CN" sz="1200">
                          <a:effectLst/>
                        </a:rPr>
                        <a:t>部门数据分页查询</a:t>
                      </a:r>
                      <a:r>
                        <a:rPr lang="en-US" sz="1200">
                          <a:effectLst/>
                        </a:rPr>
                        <a:t/>
                      </a:r>
                      <a:br>
                        <a:rPr lang="en-US" sz="1200">
                          <a:effectLst/>
                        </a:rPr>
                      </a:br>
                      <a:r>
                        <a:rPr lang="en-US" sz="1200">
                          <a:effectLst/>
                        </a:rPr>
                        <a:t>     * @param currentPage </a:t>
                      </a:r>
                      <a:r>
                        <a:rPr lang="zh-CN" sz="1200">
                          <a:effectLst/>
                        </a:rPr>
                        <a:t>当前所在页</a:t>
                      </a:r>
                      <a:r>
                        <a:rPr lang="en-US" sz="1200">
                          <a:effectLst/>
                        </a:rPr>
                        <a:t/>
                      </a:r>
                      <a:br>
                        <a:rPr lang="en-US" sz="1200">
                          <a:effectLst/>
                        </a:rPr>
                      </a:br>
                      <a:r>
                        <a:rPr lang="en-US" sz="1200">
                          <a:effectLst/>
                        </a:rPr>
                        <a:t>     * @param lineSize </a:t>
                      </a:r>
                      <a:r>
                        <a:rPr lang="zh-CN" sz="1200">
                          <a:effectLst/>
                        </a:rPr>
                        <a:t>每页显示数据行</a:t>
                      </a:r>
                      <a:r>
                        <a:rPr lang="en-US" sz="1200">
                          <a:effectLst/>
                        </a:rPr>
                        <a:t/>
                      </a:r>
                      <a:br>
                        <a:rPr lang="en-US" sz="1200">
                          <a:effectLst/>
                        </a:rPr>
                      </a:br>
                      <a:r>
                        <a:rPr lang="en-US" sz="1200">
                          <a:effectLst/>
                        </a:rPr>
                        <a:t>     * @param column </a:t>
                      </a:r>
                      <a:r>
                        <a:rPr lang="zh-CN" sz="1200">
                          <a:effectLst/>
                        </a:rPr>
                        <a:t>模糊查询列</a:t>
                      </a:r>
                      <a:r>
                        <a:rPr lang="en-US" sz="1200">
                          <a:effectLst/>
                        </a:rPr>
                        <a:t/>
                      </a:r>
                      <a:br>
                        <a:rPr lang="en-US" sz="1200">
                          <a:effectLst/>
                        </a:rPr>
                      </a:br>
                      <a:r>
                        <a:rPr lang="en-US" sz="1200">
                          <a:effectLst/>
                        </a:rPr>
                        <a:t>     * @param keyword </a:t>
                      </a:r>
                      <a:r>
                        <a:rPr lang="zh-CN" sz="1200">
                          <a:effectLst/>
                        </a:rPr>
                        <a:t>查询关键字</a:t>
                      </a:r>
                      <a:r>
                        <a:rPr lang="en-US" sz="1200">
                          <a:effectLst/>
                        </a:rPr>
                        <a:t/>
                      </a:r>
                      <a:br>
                        <a:rPr lang="en-US" sz="1200">
                          <a:effectLst/>
                        </a:rPr>
                      </a:br>
                      <a:r>
                        <a:rPr lang="en-US" sz="1200">
                          <a:effectLst/>
                        </a:rPr>
                        <a:t>     * @return </a:t>
                      </a:r>
                      <a:r>
                        <a:rPr lang="zh-CN" sz="1200">
                          <a:effectLst/>
                        </a:rPr>
                        <a:t>部门集合数据以及数据统计结果，返回的集合项包括：</a:t>
                      </a:r>
                      <a:r>
                        <a:rPr lang="en-US" sz="1200">
                          <a:effectLst/>
                        </a:rPr>
                        <a:t/>
                      </a:r>
                      <a:br>
                        <a:rPr lang="en-US" sz="1200">
                          <a:effectLst/>
                        </a:rPr>
                      </a:br>
                      <a:r>
                        <a:rPr lang="en-US" sz="1200">
                          <a:effectLst/>
                        </a:rPr>
                        <a:t>     * 1</a:t>
                      </a:r>
                      <a:r>
                        <a:rPr lang="zh-CN" sz="1200">
                          <a:effectLst/>
                        </a:rPr>
                        <a:t>、</a:t>
                      </a:r>
                      <a:r>
                        <a:rPr lang="en-US" sz="1200">
                          <a:effectLst/>
                        </a:rPr>
                        <a:t>key = allDepts</a:t>
                      </a:r>
                      <a:r>
                        <a:rPr lang="zh-CN" sz="1200">
                          <a:effectLst/>
                        </a:rPr>
                        <a:t>、</a:t>
                      </a:r>
                      <a:r>
                        <a:rPr lang="en-US" sz="1200">
                          <a:effectLst/>
                        </a:rPr>
                        <a:t>value = List</a:t>
                      </a:r>
                      <a:r>
                        <a:rPr lang="zh-CN" sz="1200">
                          <a:effectLst/>
                        </a:rPr>
                        <a:t>集合；</a:t>
                      </a:r>
                      <a:r>
                        <a:rPr lang="en-US" sz="1200">
                          <a:effectLst/>
                        </a:rPr>
                        <a:t/>
                      </a:r>
                      <a:br>
                        <a:rPr lang="en-US" sz="1200">
                          <a:effectLst/>
                        </a:rPr>
                      </a:br>
                      <a:r>
                        <a:rPr lang="en-US" sz="1200">
                          <a:effectLst/>
                        </a:rPr>
                        <a:t>     * 2</a:t>
                      </a:r>
                      <a:r>
                        <a:rPr lang="zh-CN" sz="1200">
                          <a:effectLst/>
                        </a:rPr>
                        <a:t>、</a:t>
                      </a:r>
                      <a:r>
                        <a:rPr lang="en-US" sz="1200">
                          <a:effectLst/>
                        </a:rPr>
                        <a:t>key = allRecorders</a:t>
                      </a:r>
                      <a:r>
                        <a:rPr lang="zh-CN" sz="1200">
                          <a:effectLst/>
                        </a:rPr>
                        <a:t>、</a:t>
                      </a:r>
                      <a:r>
                        <a:rPr lang="en-US" sz="1200">
                          <a:effectLst/>
                        </a:rPr>
                        <a:t>value = </a:t>
                      </a:r>
                      <a:r>
                        <a:rPr lang="zh-CN" sz="1200">
                          <a:effectLst/>
                        </a:rPr>
                        <a:t>总记录数</a:t>
                      </a:r>
                      <a:r>
                        <a:rPr lang="en-US" sz="1200">
                          <a:effectLst/>
                        </a:rPr>
                        <a:t/>
                      </a:r>
                      <a:br>
                        <a:rPr lang="en-US" sz="1200">
                          <a:effectLst/>
                        </a:rPr>
                      </a:br>
                      <a:r>
                        <a:rPr lang="en-US" sz="1200">
                          <a:effectLst/>
                        </a:rPr>
                        <a:t>     * 3</a:t>
                      </a:r>
                      <a:r>
                        <a:rPr lang="zh-CN" sz="1200">
                          <a:effectLst/>
                        </a:rPr>
                        <a:t>、</a:t>
                      </a:r>
                      <a:r>
                        <a:rPr lang="en-US" sz="1200">
                          <a:effectLst/>
                        </a:rPr>
                        <a:t>key = allPages</a:t>
                      </a:r>
                      <a:r>
                        <a:rPr lang="zh-CN" sz="1200">
                          <a:effectLst/>
                        </a:rPr>
                        <a:t>、</a:t>
                      </a:r>
                      <a:r>
                        <a:rPr lang="en-US" sz="1200">
                          <a:effectLst/>
                        </a:rPr>
                        <a:t>value = </a:t>
                      </a:r>
                      <a:r>
                        <a:rPr lang="zh-CN" sz="1200">
                          <a:effectLst/>
                        </a:rPr>
                        <a:t>总页数</a:t>
                      </a:r>
                      <a:r>
                        <a:rPr lang="en-US" sz="1200">
                          <a:effectLst/>
                        </a:rPr>
                        <a:t/>
                      </a:r>
                      <a:br>
                        <a:rPr lang="en-US" sz="1200">
                          <a:effectLst/>
                        </a:rPr>
                      </a:br>
                      <a:r>
                        <a:rPr lang="en-US" sz="1200">
                          <a:effectLst/>
                        </a:rPr>
                        <a:t>     */</a:t>
                      </a:r>
                      <a:br>
                        <a:rPr lang="en-US" sz="1200">
                          <a:effectLst/>
                        </a:rPr>
                      </a:br>
                      <a:r>
                        <a:rPr lang="en-US" sz="1200">
                          <a:effectLst/>
                        </a:rPr>
                        <a:t>    public Map&lt;String, Object&gt; split(int currentPage, int lineSize, </a:t>
                      </a:r>
                      <a:r>
                        <a:rPr lang="en-US" sz="1200" smtClean="0">
                          <a:effectLst/>
                        </a:rPr>
                        <a:t> String </a:t>
                      </a:r>
                      <a:r>
                        <a:rPr lang="en-US" sz="1200">
                          <a:effectLst/>
                        </a:rPr>
                        <a:t>column, String keyword);</a:t>
                      </a:r>
                      <a:br>
                        <a:rPr lang="en-US" sz="1200">
                          <a:effectLst/>
                        </a:rPr>
                      </a:br>
                      <a:r>
                        <a:rPr lang="en-US" sz="1200">
                          <a:effectLst/>
                        </a:rPr>
                        <a:t>}</a:t>
                      </a:r>
                      <a:endParaRPr lang="zh-CN" sz="1200">
                        <a:effectLst/>
                        <a:latin typeface="Times New Roman" panose="02020603050405020304" pitchFamily="18" charset="0"/>
                      </a:endParaRPr>
                    </a:p>
                  </a:txBody>
                  <a:tcPr marL="68580" marR="68580" marT="0" marB="0"/>
                </a:tc>
                <a:extLst>
                  <a:ext uri="{0D108BD9-81ED-4DB2-BD59-A6C34878D82A}">
                    <a16:rowId xmlns:a16="http://schemas.microsoft.com/office/drawing/2014/main" val="777723196"/>
                  </a:ext>
                </a:extLst>
              </a:tr>
            </a:tbl>
          </a:graphicData>
        </a:graphic>
      </p:graphicFrame>
    </p:spTree>
    <p:extLst>
      <p:ext uri="{BB962C8B-B14F-4D97-AF65-F5344CB8AC3E}">
        <p14:creationId xmlns:p14="http://schemas.microsoft.com/office/powerpoint/2010/main" val="25622434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build.gradle</a:t>
            </a:r>
            <a:endParaRPr lang="zh-CN" altLang="en-US"/>
          </a:p>
        </p:txBody>
      </p:sp>
      <p:graphicFrame>
        <p:nvGraphicFramePr>
          <p:cNvPr id="4" name="表格 3"/>
          <p:cNvGraphicFramePr>
            <a:graphicFrameLocks noGrp="1"/>
          </p:cNvGraphicFramePr>
          <p:nvPr>
            <p:extLst/>
          </p:nvPr>
        </p:nvGraphicFramePr>
        <p:xfrm>
          <a:off x="195738" y="849086"/>
          <a:ext cx="11732101" cy="3006633"/>
        </p:xfrm>
        <a:graphic>
          <a:graphicData uri="http://schemas.openxmlformats.org/drawingml/2006/table">
            <a:tbl>
              <a:tblPr firstRow="1" firstCol="1" lastRow="1" lastCol="1" bandRow="1" bandCol="1">
                <a:tableStyleId>{5940675A-B579-460E-94D1-54222C63F5DA}</a:tableStyleId>
              </a:tblPr>
              <a:tblGrid>
                <a:gridCol w="11732101">
                  <a:extLst>
                    <a:ext uri="{9D8B030D-6E8A-4147-A177-3AD203B41FA5}">
                      <a16:colId xmlns:a16="http://schemas.microsoft.com/office/drawing/2014/main" val="796983685"/>
                    </a:ext>
                  </a:extLst>
                </a:gridCol>
              </a:tblGrid>
              <a:tr h="3006633">
                <a:tc>
                  <a:txBody>
                    <a:bodyPr/>
                    <a:lstStyle/>
                    <a:p>
                      <a:r>
                        <a:rPr lang="en-US" sz="1600">
                          <a:effectLst/>
                        </a:rPr>
                        <a:t>jar { enabled = true }					// </a:t>
                      </a:r>
                      <a:r>
                        <a:rPr lang="zh-CN" sz="1600">
                          <a:effectLst/>
                        </a:rPr>
                        <a:t>打包为</a:t>
                      </a:r>
                      <a:r>
                        <a:rPr lang="en-US" sz="1600">
                          <a:effectLst/>
                        </a:rPr>
                        <a:t>jar</a:t>
                      </a:r>
                      <a:r>
                        <a:rPr lang="zh-CN" sz="1600">
                          <a:effectLst/>
                        </a:rPr>
                        <a:t>文件</a:t>
                      </a:r>
                      <a:r>
                        <a:rPr lang="en-US" sz="1600">
                          <a:effectLst/>
                        </a:rPr>
                        <a:t/>
                      </a:r>
                      <a:br>
                        <a:rPr lang="en-US" sz="1600">
                          <a:effectLst/>
                        </a:rPr>
                      </a:br>
                      <a:r>
                        <a:rPr lang="en-US" sz="1600">
                          <a:effectLst/>
                        </a:rPr>
                        <a:t>bootJar { enabled = false } 				// </a:t>
                      </a:r>
                      <a:r>
                        <a:rPr lang="zh-CN" sz="1600">
                          <a:effectLst/>
                        </a:rPr>
                        <a:t>关闭</a:t>
                      </a:r>
                      <a:r>
                        <a:rPr lang="en-US" sz="1600">
                          <a:effectLst/>
                        </a:rPr>
                        <a:t>bootJar</a:t>
                      </a:r>
                      <a:r>
                        <a:rPr lang="zh-CN" sz="1600">
                          <a:effectLst/>
                        </a:rPr>
                        <a:t>任务</a:t>
                      </a:r>
                      <a:r>
                        <a:rPr lang="en-US" sz="1600">
                          <a:effectLst/>
                        </a:rPr>
                        <a:t/>
                      </a:r>
                      <a:br>
                        <a:rPr lang="en-US" sz="1600">
                          <a:effectLst/>
                        </a:rPr>
                      </a:br>
                      <a:r>
                        <a:rPr lang="en-US" sz="1600">
                          <a:effectLst/>
                        </a:rPr>
                        <a:t>javadocTask { enabled = false }				// </a:t>
                      </a:r>
                      <a:r>
                        <a:rPr lang="zh-CN" sz="1600">
                          <a:effectLst/>
                        </a:rPr>
                        <a:t>关闭</a:t>
                      </a:r>
                      <a:r>
                        <a:rPr lang="en-US" sz="1600">
                          <a:effectLst/>
                        </a:rPr>
                        <a:t>javadoc</a:t>
                      </a:r>
                      <a:r>
                        <a:rPr lang="zh-CN" sz="1600">
                          <a:effectLst/>
                        </a:rPr>
                        <a:t>任务</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305902428"/>
                  </a:ext>
                </a:extLst>
              </a:tr>
            </a:tbl>
          </a:graphicData>
        </a:graphic>
      </p:graphicFrame>
    </p:spTree>
    <p:extLst>
      <p:ext uri="{BB962C8B-B14F-4D97-AF65-F5344CB8AC3E}">
        <p14:creationId xmlns:p14="http://schemas.microsoft.com/office/powerpoint/2010/main" val="1794772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RESTful</a:t>
            </a:r>
            <a:endParaRPr lang="zh-CN" altLang="en-US"/>
          </a:p>
        </p:txBody>
      </p:sp>
      <p:sp>
        <p:nvSpPr>
          <p:cNvPr id="3" name="内容占位符 2"/>
          <p:cNvSpPr>
            <a:spLocks noGrp="1"/>
          </p:cNvSpPr>
          <p:nvPr>
            <p:ph idx="1"/>
          </p:nvPr>
        </p:nvSpPr>
        <p:spPr/>
        <p:txBody>
          <a:bodyPr/>
          <a:lstStyle/>
          <a:p>
            <a:r>
              <a:rPr lang="en-US" altLang="zh-CN"/>
              <a:t>RESTful</a:t>
            </a:r>
            <a:r>
              <a:rPr lang="zh-CN" altLang="zh-CN"/>
              <a:t>项目设计中最重要的部分就是资源的获取，而在大部分的项目设计之中，资源一般都需要进行有效的统一管理（例如：文件系统、关系型数据库、</a:t>
            </a:r>
            <a:r>
              <a:rPr lang="en-US" altLang="zh-CN"/>
              <a:t>NoSQL</a:t>
            </a:r>
            <a:r>
              <a:rPr lang="zh-CN" altLang="zh-CN"/>
              <a:t>数据库等），在本项目中就将基于</a:t>
            </a:r>
            <a:r>
              <a:rPr lang="en-US" altLang="zh-CN"/>
              <a:t>MySQL</a:t>
            </a:r>
            <a:r>
              <a:rPr lang="zh-CN" altLang="zh-CN"/>
              <a:t>数据库实现资源的存储，本次将通过一张部门信息表保存资源数据。</a:t>
            </a:r>
            <a:endParaRPr lang="zh-CN" altLang="en-US"/>
          </a:p>
        </p:txBody>
      </p:sp>
    </p:spTree>
    <p:extLst>
      <p:ext uri="{BB962C8B-B14F-4D97-AF65-F5344CB8AC3E}">
        <p14:creationId xmlns:p14="http://schemas.microsoft.com/office/powerpoint/2010/main" val="39736968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业务层实现结构</a:t>
            </a:r>
            <a:endParaRPr lang="zh-CN" altLang="en-US"/>
          </a:p>
        </p:txBody>
      </p:sp>
      <p:sp>
        <p:nvSpPr>
          <p:cNvPr id="3" name="内容占位符 2"/>
          <p:cNvSpPr>
            <a:spLocks noGrp="1"/>
          </p:cNvSpPr>
          <p:nvPr>
            <p:ph idx="1"/>
          </p:nvPr>
        </p:nvSpPr>
        <p:spPr/>
        <p:txBody>
          <a:bodyPr/>
          <a:lstStyle/>
          <a:p>
            <a:r>
              <a:rPr lang="zh-CN" altLang="zh-CN"/>
              <a:t>在“</a:t>
            </a:r>
            <a:r>
              <a:rPr lang="en-US" altLang="zh-CN"/>
              <a:t>common-api</a:t>
            </a:r>
            <a:r>
              <a:rPr lang="zh-CN" altLang="zh-CN"/>
              <a:t>”公共模块中已经定义了本次项目开发所需要使用到的业务接口，所以在微服务的提供者项目中最重要的核心任务就是要进行业务接口的实现。为了简化数据层的开发操作，在该应用中会采用</a:t>
            </a:r>
            <a:r>
              <a:rPr lang="en-US" altLang="zh-CN"/>
              <a:t>MyBatisPlus</a:t>
            </a:r>
            <a:r>
              <a:rPr lang="zh-CN" altLang="zh-CN"/>
              <a:t>组件实现数据层数据操作。考虑到项目中数据库的操作性能，本次将通过</a:t>
            </a:r>
            <a:r>
              <a:rPr lang="en-US" altLang="zh-CN"/>
              <a:t>Druid</a:t>
            </a:r>
            <a:r>
              <a:rPr lang="zh-CN" altLang="zh-CN"/>
              <a:t>数据库连接池实现</a:t>
            </a:r>
            <a:r>
              <a:rPr lang="en-US" altLang="zh-CN"/>
              <a:t>JDBC</a:t>
            </a:r>
            <a:r>
              <a:rPr lang="zh-CN" altLang="zh-CN"/>
              <a:t>连接管理</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2389716"/>
            <a:ext cx="11217804" cy="4078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0747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发布</a:t>
            </a:r>
            <a:r>
              <a:rPr lang="en-US" altLang="zh-CN"/>
              <a:t>REST</a:t>
            </a:r>
            <a:r>
              <a:rPr lang="zh-CN" altLang="zh-CN"/>
              <a:t>接口</a:t>
            </a:r>
            <a:endParaRPr lang="zh-CN" altLang="en-US"/>
          </a:p>
        </p:txBody>
      </p:sp>
      <p:sp>
        <p:nvSpPr>
          <p:cNvPr id="3" name="内容占位符 2"/>
          <p:cNvSpPr>
            <a:spLocks noGrp="1"/>
          </p:cNvSpPr>
          <p:nvPr>
            <p:ph idx="1"/>
          </p:nvPr>
        </p:nvSpPr>
        <p:spPr/>
        <p:txBody>
          <a:bodyPr/>
          <a:lstStyle/>
          <a:p>
            <a:r>
              <a:rPr lang="en-US" altLang="zh-CN"/>
              <a:t>SpringCloud</a:t>
            </a:r>
            <a:r>
              <a:rPr lang="zh-CN" altLang="zh-CN"/>
              <a:t>的分布式架构是以</a:t>
            </a:r>
            <a:r>
              <a:rPr lang="en-US" altLang="zh-CN"/>
              <a:t>RESTful</a:t>
            </a:r>
            <a:r>
              <a:rPr lang="zh-CN" altLang="zh-CN"/>
              <a:t>架构为核心进行设计的，对于服务端来讲需要提供资源访问接口才可以对外提供服务，而访问接口的实现就可以直接通过控制层来完成</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293" y="1924050"/>
            <a:ext cx="11532402"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86630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build.gradle</a:t>
            </a:r>
            <a:endParaRPr lang="zh-CN" altLang="en-US"/>
          </a:p>
        </p:txBody>
      </p:sp>
      <p:graphicFrame>
        <p:nvGraphicFramePr>
          <p:cNvPr id="4" name="表格 3"/>
          <p:cNvGraphicFramePr>
            <a:graphicFrameLocks noGrp="1"/>
          </p:cNvGraphicFramePr>
          <p:nvPr>
            <p:extLst/>
          </p:nvPr>
        </p:nvGraphicFramePr>
        <p:xfrm>
          <a:off x="188965" y="849087"/>
          <a:ext cx="11765968" cy="5776080"/>
        </p:xfrm>
        <a:graphic>
          <a:graphicData uri="http://schemas.openxmlformats.org/drawingml/2006/table">
            <a:tbl>
              <a:tblPr firstRow="1" firstCol="1" lastRow="1" lastCol="1" bandRow="1" bandCol="1">
                <a:tableStyleId>{5940675A-B579-460E-94D1-54222C63F5DA}</a:tableStyleId>
              </a:tblPr>
              <a:tblGrid>
                <a:gridCol w="11765968">
                  <a:extLst>
                    <a:ext uri="{9D8B030D-6E8A-4147-A177-3AD203B41FA5}">
                      <a16:colId xmlns:a16="http://schemas.microsoft.com/office/drawing/2014/main" val="3857761942"/>
                    </a:ext>
                  </a:extLst>
                </a:gridCol>
              </a:tblGrid>
              <a:tr h="5776080">
                <a:tc>
                  <a:txBody>
                    <a:bodyPr/>
                    <a:lstStyle/>
                    <a:p>
                      <a:r>
                        <a:rPr lang="en-US" sz="2000">
                          <a:effectLst/>
                        </a:rPr>
                        <a:t>project('provider-dept-8001') { 				// </a:t>
                      </a:r>
                      <a:r>
                        <a:rPr lang="zh-CN" sz="2000">
                          <a:effectLst/>
                        </a:rPr>
                        <a:t>子模块</a:t>
                      </a:r>
                      <a:r>
                        <a:rPr lang="en-US" sz="2000">
                          <a:effectLst/>
                        </a:rPr>
                        <a:t/>
                      </a:r>
                      <a:br>
                        <a:rPr lang="en-US" sz="2000">
                          <a:effectLst/>
                        </a:rPr>
                      </a:br>
                      <a:r>
                        <a:rPr lang="en-US" sz="2000">
                          <a:effectLst/>
                        </a:rPr>
                        <a:t>    dependencies { 					// </a:t>
                      </a:r>
                      <a:r>
                        <a:rPr lang="zh-CN" sz="2000">
                          <a:effectLst/>
                        </a:rPr>
                        <a:t>配置子模块依赖</a:t>
                      </a:r>
                      <a:r>
                        <a:rPr lang="en-US" sz="2000">
                          <a:effectLst/>
                        </a:rPr>
                        <a:t/>
                      </a:r>
                      <a:br>
                        <a:rPr lang="en-US" sz="2000">
                          <a:effectLst/>
                        </a:rPr>
                      </a:br>
                      <a:r>
                        <a:rPr lang="en-US" sz="2000">
                          <a:effectLst/>
                        </a:rPr>
                        <a:t>        implementation(project(':common-api')) 		// </a:t>
                      </a:r>
                      <a:r>
                        <a:rPr lang="zh-CN" sz="2000">
                          <a:effectLst/>
                        </a:rPr>
                        <a:t>引入公共子模块</a:t>
                      </a:r>
                      <a:r>
                        <a:rPr lang="en-US" sz="2000">
                          <a:effectLst/>
                        </a:rPr>
                        <a:t/>
                      </a:r>
                      <a:br>
                        <a:rPr lang="en-US" sz="2000">
                          <a:effectLst/>
                        </a:rPr>
                      </a:br>
                      <a:r>
                        <a:rPr lang="en-US" sz="2000">
                          <a:effectLst/>
                        </a:rPr>
                        <a:t>        implementation('com.baomidou:mybatis-plus-boot-starter:3.4.2') // MyBatisPlus</a:t>
                      </a:r>
                      <a:r>
                        <a:rPr lang="zh-CN" sz="2000">
                          <a:effectLst/>
                        </a:rPr>
                        <a:t>依赖</a:t>
                      </a:r>
                      <a:r>
                        <a:rPr lang="en-US" sz="2000">
                          <a:effectLst/>
                        </a:rPr>
                        <a:t/>
                      </a:r>
                      <a:br>
                        <a:rPr lang="en-US" sz="2000">
                          <a:effectLst/>
                        </a:rPr>
                      </a:br>
                      <a:r>
                        <a:rPr lang="en-US" sz="2000">
                          <a:effectLst/>
                        </a:rPr>
                        <a:t>        implementation('mysql:mysql-connector-java:8.0.23') 	// MySQL</a:t>
                      </a:r>
                      <a:r>
                        <a:rPr lang="zh-CN" sz="2000">
                          <a:effectLst/>
                        </a:rPr>
                        <a:t>依赖</a:t>
                      </a:r>
                      <a:r>
                        <a:rPr lang="en-US" sz="2000">
                          <a:effectLst/>
                        </a:rPr>
                        <a:t/>
                      </a:r>
                      <a:br>
                        <a:rPr lang="en-US" sz="2000">
                          <a:effectLst/>
                        </a:rPr>
                      </a:br>
                      <a:r>
                        <a:rPr lang="en-US" sz="2000">
                          <a:effectLst/>
                        </a:rPr>
                        <a:t>        implementation('com.alibaba:druid:1.2.5') 		// Druid</a:t>
                      </a:r>
                      <a:r>
                        <a:rPr lang="zh-CN" sz="2000">
                          <a:effectLst/>
                        </a:rPr>
                        <a:t>依赖</a:t>
                      </a:r>
                      <a:r>
                        <a:rPr lang="en-US" sz="2000">
                          <a:effectLst/>
                        </a:rPr>
                        <a:t/>
                      </a:r>
                      <a:br>
                        <a:rPr lang="en-US" sz="2000">
                          <a:effectLst/>
                        </a:rPr>
                      </a:br>
                      <a:r>
                        <a:rPr lang="en-US" sz="2000">
                          <a:effectLst/>
                        </a:rPr>
                        <a:t>    }</a:t>
                      </a:r>
                      <a:br>
                        <a:rPr lang="en-US" sz="2000">
                          <a:effectLst/>
                        </a:rPr>
                      </a:br>
                      <a:r>
                        <a:rPr lang="en-US" sz="2000">
                          <a:effectLst/>
                        </a:rPr>
                        <a:t>}</a:t>
                      </a:r>
                      <a:endParaRPr lang="zh-CN" sz="2000">
                        <a:effectLst/>
                        <a:latin typeface="Times New Roman" panose="02020603050405020304" pitchFamily="18" charset="0"/>
                      </a:endParaRPr>
                    </a:p>
                  </a:txBody>
                  <a:tcPr marL="68580" marR="68580" marT="0" marB="0"/>
                </a:tc>
                <a:extLst>
                  <a:ext uri="{0D108BD9-81ED-4DB2-BD59-A6C34878D82A}">
                    <a16:rowId xmlns:a16="http://schemas.microsoft.com/office/drawing/2014/main" val="3318745853"/>
                  </a:ext>
                </a:extLst>
              </a:tr>
            </a:tbl>
          </a:graphicData>
        </a:graphic>
      </p:graphicFrame>
    </p:spTree>
    <p:extLst>
      <p:ext uri="{BB962C8B-B14F-4D97-AF65-F5344CB8AC3E}">
        <p14:creationId xmlns:p14="http://schemas.microsoft.com/office/powerpoint/2010/main" val="7298530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endParaRPr lang="zh-CN" altLang="en-US"/>
          </a:p>
        </p:txBody>
      </p:sp>
      <p:graphicFrame>
        <p:nvGraphicFramePr>
          <p:cNvPr id="4" name="表格 3"/>
          <p:cNvGraphicFramePr>
            <a:graphicFrameLocks noGrp="1"/>
          </p:cNvGraphicFramePr>
          <p:nvPr>
            <p:extLst/>
          </p:nvPr>
        </p:nvGraphicFramePr>
        <p:xfrm>
          <a:off x="227027" y="849087"/>
          <a:ext cx="11700933" cy="5547360"/>
        </p:xfrm>
        <a:graphic>
          <a:graphicData uri="http://schemas.openxmlformats.org/drawingml/2006/table">
            <a:tbl>
              <a:tblPr firstRow="1" firstCol="1" lastRow="1" lastCol="1" bandRow="1" bandCol="1">
                <a:tableStyleId>{5940675A-B579-460E-94D1-54222C63F5DA}</a:tableStyleId>
              </a:tblPr>
              <a:tblGrid>
                <a:gridCol w="11700933">
                  <a:extLst>
                    <a:ext uri="{9D8B030D-6E8A-4147-A177-3AD203B41FA5}">
                      <a16:colId xmlns:a16="http://schemas.microsoft.com/office/drawing/2014/main" val="1877028967"/>
                    </a:ext>
                  </a:extLst>
                </a:gridCol>
              </a:tblGrid>
              <a:tr h="4029604">
                <a:tc>
                  <a:txBody>
                    <a:bodyPr/>
                    <a:lstStyle/>
                    <a:p>
                      <a:r>
                        <a:rPr lang="en-US" sz="700">
                          <a:effectLst/>
                        </a:rPr>
                        <a:t>server: 							# </a:t>
                      </a:r>
                      <a:r>
                        <a:rPr lang="zh-CN" sz="700">
                          <a:effectLst/>
                        </a:rPr>
                        <a:t>服务端配置</a:t>
                      </a:r>
                      <a:r>
                        <a:rPr lang="en-US" sz="700">
                          <a:effectLst/>
                        </a:rPr>
                        <a:t/>
                      </a:r>
                      <a:br>
                        <a:rPr lang="en-US" sz="700">
                          <a:effectLst/>
                        </a:rPr>
                      </a:br>
                      <a:r>
                        <a:rPr lang="en-US" sz="700">
                          <a:effectLst/>
                        </a:rPr>
                        <a:t>  port: 8001 						# 8001</a:t>
                      </a:r>
                      <a:r>
                        <a:rPr lang="zh-CN" sz="700">
                          <a:effectLst/>
                        </a:rPr>
                        <a:t>端口监听</a:t>
                      </a:r>
                      <a:r>
                        <a:rPr lang="en-US" sz="700">
                          <a:effectLst/>
                        </a:rPr>
                        <a:t/>
                      </a:r>
                      <a:br>
                        <a:rPr lang="en-US" sz="700">
                          <a:effectLst/>
                        </a:rPr>
                      </a:br>
                      <a:r>
                        <a:rPr lang="en-US" sz="700">
                          <a:effectLst/>
                        </a:rPr>
                        <a:t>mybatis-plus: 						# MyBatisPlus</a:t>
                      </a:r>
                      <a:r>
                        <a:rPr lang="zh-CN" sz="700">
                          <a:effectLst/>
                        </a:rPr>
                        <a:t>配置</a:t>
                      </a:r>
                      <a:r>
                        <a:rPr lang="en-US" sz="700">
                          <a:effectLst/>
                        </a:rPr>
                        <a:t/>
                      </a:r>
                      <a:br>
                        <a:rPr lang="en-US" sz="700">
                          <a:effectLst/>
                        </a:rPr>
                      </a:br>
                      <a:r>
                        <a:rPr lang="en-US" sz="700">
                          <a:effectLst/>
                        </a:rPr>
                        <a:t>  type-aliases-package: com.yootk.provider.vo 		# </a:t>
                      </a:r>
                      <a:r>
                        <a:rPr lang="zh-CN" sz="700">
                          <a:effectLst/>
                        </a:rPr>
                        <a:t>别名配置</a:t>
                      </a:r>
                      <a:r>
                        <a:rPr lang="en-US" sz="700">
                          <a:effectLst/>
                        </a:rPr>
                        <a:t/>
                      </a:r>
                      <a:br>
                        <a:rPr lang="en-US" sz="700">
                          <a:effectLst/>
                        </a:rPr>
                      </a:br>
                      <a:r>
                        <a:rPr lang="en-US" sz="700">
                          <a:effectLst/>
                        </a:rPr>
                        <a:t>spring:</a:t>
                      </a:r>
                      <a:br>
                        <a:rPr lang="en-US" sz="700">
                          <a:effectLst/>
                        </a:rPr>
                      </a:br>
                      <a:r>
                        <a:rPr lang="en-US" sz="700">
                          <a:effectLst/>
                        </a:rPr>
                        <a:t>  datasource: 						# </a:t>
                      </a:r>
                      <a:r>
                        <a:rPr lang="zh-CN" sz="700">
                          <a:effectLst/>
                        </a:rPr>
                        <a:t>数据源配置</a:t>
                      </a:r>
                      <a:r>
                        <a:rPr lang="en-US" sz="700">
                          <a:effectLst/>
                        </a:rPr>
                        <a:t/>
                      </a:r>
                      <a:br>
                        <a:rPr lang="en-US" sz="700">
                          <a:effectLst/>
                        </a:rPr>
                      </a:br>
                      <a:r>
                        <a:rPr lang="en-US" sz="700">
                          <a:effectLst/>
                        </a:rPr>
                        <a:t>    type: com.alibaba.druid.pool.DruidDataSource    		# </a:t>
                      </a:r>
                      <a:r>
                        <a:rPr lang="zh-CN" sz="700">
                          <a:effectLst/>
                        </a:rPr>
                        <a:t>数据源类型</a:t>
                      </a:r>
                      <a:r>
                        <a:rPr lang="en-US" sz="700">
                          <a:effectLst/>
                        </a:rPr>
                        <a:t/>
                      </a:r>
                      <a:br>
                        <a:rPr lang="en-US" sz="700">
                          <a:effectLst/>
                        </a:rPr>
                      </a:br>
                      <a:r>
                        <a:rPr lang="en-US" sz="700">
                          <a:effectLst/>
                        </a:rPr>
                        <a:t>    driver-class-name: com.mysql.cj.jdbc.Driver     		# </a:t>
                      </a:r>
                      <a:r>
                        <a:rPr lang="zh-CN" sz="700">
                          <a:effectLst/>
                        </a:rPr>
                        <a:t>驱动程序类</a:t>
                      </a:r>
                      <a:r>
                        <a:rPr lang="en-US" sz="700">
                          <a:effectLst/>
                        </a:rPr>
                        <a:t/>
                      </a:r>
                      <a:br>
                        <a:rPr lang="en-US" sz="700">
                          <a:effectLst/>
                        </a:rPr>
                      </a:br>
                      <a:r>
                        <a:rPr lang="en-US" sz="700">
                          <a:effectLst/>
                        </a:rPr>
                        <a:t>    url: jdbc:mysql://localhost:3306/yootk8001          	# </a:t>
                      </a:r>
                      <a:r>
                        <a:rPr lang="zh-CN" sz="700">
                          <a:effectLst/>
                        </a:rPr>
                        <a:t>连接地址</a:t>
                      </a:r>
                      <a:r>
                        <a:rPr lang="en-US" sz="700">
                          <a:effectLst/>
                        </a:rPr>
                        <a:t/>
                      </a:r>
                      <a:br>
                        <a:rPr lang="en-US" sz="700">
                          <a:effectLst/>
                        </a:rPr>
                      </a:br>
                      <a:r>
                        <a:rPr lang="en-US" sz="700">
                          <a:effectLst/>
                        </a:rPr>
                        <a:t>    username: root                                  		# </a:t>
                      </a:r>
                      <a:r>
                        <a:rPr lang="zh-CN" sz="700">
                          <a:effectLst/>
                        </a:rPr>
                        <a:t>用户名</a:t>
                      </a:r>
                      <a:r>
                        <a:rPr lang="en-US" sz="700">
                          <a:effectLst/>
                        </a:rPr>
                        <a:t/>
                      </a:r>
                      <a:br>
                        <a:rPr lang="en-US" sz="700">
                          <a:effectLst/>
                        </a:rPr>
                      </a:br>
                      <a:r>
                        <a:rPr lang="en-US" sz="700">
                          <a:effectLst/>
                        </a:rPr>
                        <a:t>    password: mysqladmin                            		# </a:t>
                      </a:r>
                      <a:r>
                        <a:rPr lang="zh-CN" sz="700">
                          <a:effectLst/>
                        </a:rPr>
                        <a:t>连接密码</a:t>
                      </a:r>
                      <a:r>
                        <a:rPr lang="en-US" sz="700">
                          <a:effectLst/>
                        </a:rPr>
                        <a:t/>
                      </a:r>
                      <a:br>
                        <a:rPr lang="en-US" sz="700">
                          <a:effectLst/>
                        </a:rPr>
                      </a:br>
                      <a:r>
                        <a:rPr lang="en-US" sz="700">
                          <a:effectLst/>
                        </a:rPr>
                        <a:t>    druid: 						# druid</a:t>
                      </a:r>
                      <a:r>
                        <a:rPr lang="zh-CN" sz="700">
                          <a:effectLst/>
                        </a:rPr>
                        <a:t>相关配置</a:t>
                      </a:r>
                      <a:r>
                        <a:rPr lang="en-US" sz="700">
                          <a:effectLst/>
                        </a:rPr>
                        <a:t/>
                      </a:r>
                      <a:br>
                        <a:rPr lang="en-US" sz="700">
                          <a:effectLst/>
                        </a:rPr>
                      </a:br>
                      <a:r>
                        <a:rPr lang="en-US" sz="700">
                          <a:effectLst/>
                        </a:rPr>
                        <a:t>      initial-size: 5                               		# </a:t>
                      </a:r>
                      <a:r>
                        <a:rPr lang="zh-CN" sz="700">
                          <a:effectLst/>
                        </a:rPr>
                        <a:t>初始化连接池大小</a:t>
                      </a:r>
                      <a:r>
                        <a:rPr lang="en-US" sz="700">
                          <a:effectLst/>
                        </a:rPr>
                        <a:t/>
                      </a:r>
                      <a:br>
                        <a:rPr lang="en-US" sz="700">
                          <a:effectLst/>
                        </a:rPr>
                      </a:br>
                      <a:r>
                        <a:rPr lang="en-US" sz="700">
                          <a:effectLst/>
                        </a:rPr>
                        <a:t>      min-idle: 10                                  		# </a:t>
                      </a:r>
                      <a:r>
                        <a:rPr lang="zh-CN" sz="700">
                          <a:effectLst/>
                        </a:rPr>
                        <a:t>最小维持连接池大小</a:t>
                      </a:r>
                      <a:r>
                        <a:rPr lang="en-US" sz="700">
                          <a:effectLst/>
                        </a:rPr>
                        <a:t/>
                      </a:r>
                      <a:br>
                        <a:rPr lang="en-US" sz="700">
                          <a:effectLst/>
                        </a:rPr>
                      </a:br>
                      <a:r>
                        <a:rPr lang="en-US" sz="700">
                          <a:effectLst/>
                        </a:rPr>
                        <a:t>      max-active: 50                                		# </a:t>
                      </a:r>
                      <a:r>
                        <a:rPr lang="zh-CN" sz="700">
                          <a:effectLst/>
                        </a:rPr>
                        <a:t>最大支持连接池大小</a:t>
                      </a:r>
                      <a:r>
                        <a:rPr lang="en-US" sz="700">
                          <a:effectLst/>
                        </a:rPr>
                        <a:t/>
                      </a:r>
                      <a:br>
                        <a:rPr lang="en-US" sz="700">
                          <a:effectLst/>
                        </a:rPr>
                      </a:br>
                      <a:r>
                        <a:rPr lang="en-US" sz="700">
                          <a:effectLst/>
                        </a:rPr>
                        <a:t>      max-wait: 60000                               		# </a:t>
                      </a:r>
                      <a:r>
                        <a:rPr lang="zh-CN" sz="700">
                          <a:effectLst/>
                        </a:rPr>
                        <a:t>最大等待时间</a:t>
                      </a:r>
                      <a:r>
                        <a:rPr lang="en-US" sz="700">
                          <a:effectLst/>
                        </a:rPr>
                        <a:t/>
                      </a:r>
                      <a:br>
                        <a:rPr lang="en-US" sz="700">
                          <a:effectLst/>
                        </a:rPr>
                      </a:br>
                      <a:r>
                        <a:rPr lang="en-US" sz="700">
                          <a:effectLst/>
                        </a:rPr>
                        <a:t>      time-between-eviction-runs-millis: 60000      		# </a:t>
                      </a:r>
                      <a:r>
                        <a:rPr lang="zh-CN" sz="700">
                          <a:effectLst/>
                        </a:rPr>
                        <a:t>关闭空闲连接间隔</a:t>
                      </a:r>
                      <a:r>
                        <a:rPr lang="en-US" sz="700">
                          <a:effectLst/>
                        </a:rPr>
                        <a:t/>
                      </a:r>
                      <a:br>
                        <a:rPr lang="en-US" sz="700">
                          <a:effectLst/>
                        </a:rPr>
                      </a:br>
                      <a:r>
                        <a:rPr lang="en-US" sz="700">
                          <a:effectLst/>
                        </a:rPr>
                        <a:t>      min-evictable-idle-time-millis: 30000         		# </a:t>
                      </a:r>
                      <a:r>
                        <a:rPr lang="zh-CN" sz="700">
                          <a:effectLst/>
                        </a:rPr>
                        <a:t>连接最小生存时间</a:t>
                      </a:r>
                      <a:r>
                        <a:rPr lang="en-US" sz="700">
                          <a:effectLst/>
                        </a:rPr>
                        <a:t/>
                      </a:r>
                      <a:br>
                        <a:rPr lang="en-US" sz="700">
                          <a:effectLst/>
                        </a:rPr>
                      </a:br>
                      <a:r>
                        <a:rPr lang="en-US" sz="700">
                          <a:effectLst/>
                        </a:rPr>
                        <a:t>      validation-query: SELECT 1 FROM dual          		# </a:t>
                      </a:r>
                      <a:r>
                        <a:rPr lang="zh-CN" sz="700">
                          <a:effectLst/>
                        </a:rPr>
                        <a:t>状态检测</a:t>
                      </a:r>
                      <a:r>
                        <a:rPr lang="en-US" sz="700">
                          <a:effectLst/>
                        </a:rPr>
                        <a:t/>
                      </a:r>
                      <a:br>
                        <a:rPr lang="en-US" sz="700">
                          <a:effectLst/>
                        </a:rPr>
                      </a:br>
                      <a:r>
                        <a:rPr lang="en-US" sz="700">
                          <a:effectLst/>
                        </a:rPr>
                        <a:t>      test-while-idle: true 				# </a:t>
                      </a:r>
                      <a:r>
                        <a:rPr lang="zh-CN" sz="700">
                          <a:effectLst/>
                        </a:rPr>
                        <a:t>空闲时检测连接是否有效</a:t>
                      </a:r>
                      <a:r>
                        <a:rPr lang="en-US" sz="700">
                          <a:effectLst/>
                        </a:rPr>
                        <a:t/>
                      </a:r>
                      <a:br>
                        <a:rPr lang="en-US" sz="700">
                          <a:effectLst/>
                        </a:rPr>
                      </a:br>
                      <a:r>
                        <a:rPr lang="en-US" sz="700">
                          <a:effectLst/>
                        </a:rPr>
                        <a:t>      test-on-borrow: false 				# </a:t>
                      </a:r>
                      <a:r>
                        <a:rPr lang="zh-CN" sz="700">
                          <a:effectLst/>
                        </a:rPr>
                        <a:t>申请时检测连接是否有效</a:t>
                      </a:r>
                      <a:r>
                        <a:rPr lang="en-US" sz="700">
                          <a:effectLst/>
                        </a:rPr>
                        <a:t/>
                      </a:r>
                      <a:br>
                        <a:rPr lang="en-US" sz="700">
                          <a:effectLst/>
                        </a:rPr>
                      </a:br>
                      <a:r>
                        <a:rPr lang="en-US" sz="700">
                          <a:effectLst/>
                        </a:rPr>
                        <a:t>      test-on-return: false 				# </a:t>
                      </a:r>
                      <a:r>
                        <a:rPr lang="zh-CN" sz="700">
                          <a:effectLst/>
                        </a:rPr>
                        <a:t>归还时检测连接是否有效</a:t>
                      </a:r>
                      <a:r>
                        <a:rPr lang="en-US" sz="700">
                          <a:effectLst/>
                        </a:rPr>
                        <a:t/>
                      </a:r>
                      <a:br>
                        <a:rPr lang="en-US" sz="700">
                          <a:effectLst/>
                        </a:rPr>
                      </a:br>
                      <a:r>
                        <a:rPr lang="en-US" sz="700">
                          <a:effectLst/>
                        </a:rPr>
                        <a:t>      pool-prepared-statements: false 			# PSCache</a:t>
                      </a:r>
                      <a:r>
                        <a:rPr lang="zh-CN" sz="700">
                          <a:effectLst/>
                        </a:rPr>
                        <a:t>缓存</a:t>
                      </a:r>
                      <a:r>
                        <a:rPr lang="en-US" sz="700">
                          <a:effectLst/>
                        </a:rPr>
                        <a:t/>
                      </a:r>
                      <a:br>
                        <a:rPr lang="en-US" sz="700">
                          <a:effectLst/>
                        </a:rPr>
                      </a:br>
                      <a:r>
                        <a:rPr lang="en-US" sz="700">
                          <a:effectLst/>
                        </a:rPr>
                        <a:t>      max-pool-prepared-statement-per-connection-size: 20 	# </a:t>
                      </a:r>
                      <a:r>
                        <a:rPr lang="zh-CN" sz="700">
                          <a:effectLst/>
                        </a:rPr>
                        <a:t>配置</a:t>
                      </a:r>
                      <a:r>
                        <a:rPr lang="en-US" sz="700">
                          <a:effectLst/>
                        </a:rPr>
                        <a:t>PS</a:t>
                      </a:r>
                      <a:r>
                        <a:rPr lang="zh-CN" sz="700">
                          <a:effectLst/>
                        </a:rPr>
                        <a:t>缓存</a:t>
                      </a:r>
                      <a:r>
                        <a:rPr lang="en-US" sz="700">
                          <a:effectLst/>
                        </a:rPr>
                        <a:t/>
                      </a:r>
                      <a:br>
                        <a:rPr lang="en-US" sz="700">
                          <a:effectLst/>
                        </a:rPr>
                      </a:br>
                      <a:r>
                        <a:rPr lang="en-US" sz="700">
                          <a:effectLst/>
                        </a:rPr>
                        <a:t>      filters: stat, wall, slf4j 				# </a:t>
                      </a:r>
                      <a:r>
                        <a:rPr lang="zh-CN" sz="700">
                          <a:effectLst/>
                        </a:rPr>
                        <a:t>开启过滤</a:t>
                      </a:r>
                      <a:r>
                        <a:rPr lang="en-US" sz="700">
                          <a:effectLst/>
                        </a:rPr>
                        <a:t/>
                      </a:r>
                      <a:br>
                        <a:rPr lang="en-US" sz="700">
                          <a:effectLst/>
                        </a:rPr>
                      </a:br>
                      <a:r>
                        <a:rPr lang="en-US" sz="700">
                          <a:effectLst/>
                        </a:rPr>
                        <a:t>      stat-view-servlet: 					# </a:t>
                      </a:r>
                      <a:r>
                        <a:rPr lang="zh-CN" sz="700">
                          <a:effectLst/>
                        </a:rPr>
                        <a:t>监控界面配置</a:t>
                      </a:r>
                      <a:r>
                        <a:rPr lang="en-US" sz="700">
                          <a:effectLst/>
                        </a:rPr>
                        <a:t/>
                      </a:r>
                      <a:br>
                        <a:rPr lang="en-US" sz="700">
                          <a:effectLst/>
                        </a:rPr>
                      </a:br>
                      <a:r>
                        <a:rPr lang="en-US" sz="700">
                          <a:effectLst/>
                        </a:rPr>
                        <a:t>        enabled: true 					# </a:t>
                      </a:r>
                      <a:r>
                        <a:rPr lang="zh-CN" sz="700">
                          <a:effectLst/>
                        </a:rPr>
                        <a:t>启用</a:t>
                      </a:r>
                      <a:r>
                        <a:rPr lang="en-US" sz="700">
                          <a:effectLst/>
                        </a:rPr>
                        <a:t>druid</a:t>
                      </a:r>
                      <a:r>
                        <a:rPr lang="zh-CN" sz="700">
                          <a:effectLst/>
                        </a:rPr>
                        <a:t>监控界面</a:t>
                      </a:r>
                      <a:r>
                        <a:rPr lang="en-US" sz="700">
                          <a:effectLst/>
                        </a:rPr>
                        <a:t/>
                      </a:r>
                      <a:br>
                        <a:rPr lang="en-US" sz="700">
                          <a:effectLst/>
                        </a:rPr>
                      </a:br>
                      <a:r>
                        <a:rPr lang="en-US" sz="700">
                          <a:effectLst/>
                        </a:rPr>
                        <a:t>        allow: 127.0.0.1      				# </a:t>
                      </a:r>
                      <a:r>
                        <a:rPr lang="zh-CN" sz="700">
                          <a:effectLst/>
                        </a:rPr>
                        <a:t>访问白名单</a:t>
                      </a:r>
                      <a:r>
                        <a:rPr lang="en-US" sz="700">
                          <a:effectLst/>
                        </a:rPr>
                        <a:t/>
                      </a:r>
                      <a:br>
                        <a:rPr lang="en-US" sz="700">
                          <a:effectLst/>
                        </a:rPr>
                      </a:br>
                      <a:r>
                        <a:rPr lang="en-US" sz="700">
                          <a:effectLst/>
                        </a:rPr>
                        <a:t>        login-username: muyan 				# </a:t>
                      </a:r>
                      <a:r>
                        <a:rPr lang="zh-CN" sz="700">
                          <a:effectLst/>
                        </a:rPr>
                        <a:t>用户名</a:t>
                      </a:r>
                      <a:r>
                        <a:rPr lang="en-US" sz="700">
                          <a:effectLst/>
                        </a:rPr>
                        <a:t/>
                      </a:r>
                      <a:br>
                        <a:rPr lang="en-US" sz="700">
                          <a:effectLst/>
                        </a:rPr>
                      </a:br>
                      <a:r>
                        <a:rPr lang="en-US" sz="700">
                          <a:effectLst/>
                        </a:rPr>
                        <a:t>        login-password: yootk 				# </a:t>
                      </a:r>
                      <a:r>
                        <a:rPr lang="zh-CN" sz="700">
                          <a:effectLst/>
                        </a:rPr>
                        <a:t>密码</a:t>
                      </a:r>
                      <a:r>
                        <a:rPr lang="en-US" sz="700">
                          <a:effectLst/>
                        </a:rPr>
                        <a:t/>
                      </a:r>
                      <a:br>
                        <a:rPr lang="en-US" sz="700">
                          <a:effectLst/>
                        </a:rPr>
                      </a:br>
                      <a:r>
                        <a:rPr lang="en-US" sz="700">
                          <a:effectLst/>
                        </a:rPr>
                        <a:t>        reset-enable: true 				# </a:t>
                      </a:r>
                      <a:r>
                        <a:rPr lang="zh-CN" sz="700">
                          <a:effectLst/>
                        </a:rPr>
                        <a:t>允许重置</a:t>
                      </a:r>
                      <a:r>
                        <a:rPr lang="en-US" sz="700">
                          <a:effectLst/>
                        </a:rPr>
                        <a:t/>
                      </a:r>
                      <a:br>
                        <a:rPr lang="en-US" sz="700">
                          <a:effectLst/>
                        </a:rPr>
                      </a:br>
                      <a:r>
                        <a:rPr lang="en-US" sz="700">
                          <a:effectLst/>
                        </a:rPr>
                        <a:t>        url-pattern: /druid/* 				# </a:t>
                      </a:r>
                      <a:r>
                        <a:rPr lang="zh-CN" sz="700">
                          <a:effectLst/>
                        </a:rPr>
                        <a:t>访问路径</a:t>
                      </a:r>
                      <a:r>
                        <a:rPr lang="en-US" sz="700">
                          <a:effectLst/>
                        </a:rPr>
                        <a:t/>
                      </a:r>
                      <a:br>
                        <a:rPr lang="en-US" sz="700">
                          <a:effectLst/>
                        </a:rPr>
                      </a:br>
                      <a:r>
                        <a:rPr lang="en-US" sz="700">
                          <a:effectLst/>
                        </a:rPr>
                        <a:t>      web-stat-filter:</a:t>
                      </a:r>
                      <a:br>
                        <a:rPr lang="en-US" sz="700">
                          <a:effectLst/>
                        </a:rPr>
                      </a:br>
                      <a:r>
                        <a:rPr lang="en-US" sz="700">
                          <a:effectLst/>
                        </a:rPr>
                        <a:t>        enabled: true 					# </a:t>
                      </a:r>
                      <a:r>
                        <a:rPr lang="zh-CN" sz="700">
                          <a:effectLst/>
                        </a:rPr>
                        <a:t>启动</a:t>
                      </a:r>
                      <a:r>
                        <a:rPr lang="en-US" sz="700">
                          <a:effectLst/>
                        </a:rPr>
                        <a:t>URI</a:t>
                      </a:r>
                      <a:r>
                        <a:rPr lang="zh-CN" sz="700">
                          <a:effectLst/>
                        </a:rPr>
                        <a:t>监控</a:t>
                      </a:r>
                      <a:r>
                        <a:rPr lang="en-US" sz="700">
                          <a:effectLst/>
                        </a:rPr>
                        <a:t/>
                      </a:r>
                      <a:br>
                        <a:rPr lang="en-US" sz="700">
                          <a:effectLst/>
                        </a:rPr>
                      </a:br>
                      <a:r>
                        <a:rPr lang="en-US" sz="700">
                          <a:effectLst/>
                        </a:rPr>
                        <a:t>        url-pattern: /* 					# </a:t>
                      </a:r>
                      <a:r>
                        <a:rPr lang="zh-CN" sz="700">
                          <a:effectLst/>
                        </a:rPr>
                        <a:t>跟踪全部服务</a:t>
                      </a:r>
                      <a:r>
                        <a:rPr lang="en-US" sz="700">
                          <a:effectLst/>
                        </a:rPr>
                        <a:t/>
                      </a:r>
                      <a:br>
                        <a:rPr lang="en-US" sz="700">
                          <a:effectLst/>
                        </a:rPr>
                      </a:br>
                      <a:r>
                        <a:rPr lang="en-US" sz="700">
                          <a:effectLst/>
                        </a:rPr>
                        <a:t>        exclusions: "*.js,*.gif,*.jpg,*.bmp,*.png,*.css,*.ico,/druid/*" # </a:t>
                      </a:r>
                      <a:r>
                        <a:rPr lang="zh-CN" sz="700">
                          <a:effectLst/>
                        </a:rPr>
                        <a:t>跟踪排除</a:t>
                      </a:r>
                      <a:r>
                        <a:rPr lang="en-US" sz="700">
                          <a:effectLst/>
                        </a:rPr>
                        <a:t/>
                      </a:r>
                      <a:br>
                        <a:rPr lang="en-US" sz="700">
                          <a:effectLst/>
                        </a:rPr>
                      </a:br>
                      <a:r>
                        <a:rPr lang="en-US" sz="700">
                          <a:effectLst/>
                        </a:rPr>
                        <a:t>      filter:</a:t>
                      </a:r>
                      <a:br>
                        <a:rPr lang="en-US" sz="700">
                          <a:effectLst/>
                        </a:rPr>
                      </a:br>
                      <a:r>
                        <a:rPr lang="en-US" sz="700">
                          <a:effectLst/>
                        </a:rPr>
                        <a:t>        slf4j: 						# </a:t>
                      </a:r>
                      <a:r>
                        <a:rPr lang="zh-CN" sz="700">
                          <a:effectLst/>
                        </a:rPr>
                        <a:t>日志</a:t>
                      </a:r>
                      <a:r>
                        <a:rPr lang="en-US" sz="700">
                          <a:effectLst/>
                        </a:rPr>
                        <a:t/>
                      </a:r>
                      <a:br>
                        <a:rPr lang="en-US" sz="700">
                          <a:effectLst/>
                        </a:rPr>
                      </a:br>
                      <a:r>
                        <a:rPr lang="en-US" sz="700">
                          <a:effectLst/>
                        </a:rPr>
                        <a:t>          enabled: true 					# </a:t>
                      </a:r>
                      <a:r>
                        <a:rPr lang="zh-CN" sz="700">
                          <a:effectLst/>
                        </a:rPr>
                        <a:t>启用</a:t>
                      </a:r>
                      <a:r>
                        <a:rPr lang="en-US" sz="700">
                          <a:effectLst/>
                        </a:rPr>
                        <a:t>SLF4j</a:t>
                      </a:r>
                      <a:r>
                        <a:rPr lang="zh-CN" sz="700">
                          <a:effectLst/>
                        </a:rPr>
                        <a:t>监控</a:t>
                      </a:r>
                      <a:r>
                        <a:rPr lang="en-US" sz="700">
                          <a:effectLst/>
                        </a:rPr>
                        <a:t/>
                      </a:r>
                      <a:br>
                        <a:rPr lang="en-US" sz="700">
                          <a:effectLst/>
                        </a:rPr>
                      </a:br>
                      <a:r>
                        <a:rPr lang="en-US" sz="700">
                          <a:effectLst/>
                        </a:rPr>
                        <a:t>          data-source-log-enabled: true 			# </a:t>
                      </a:r>
                      <a:r>
                        <a:rPr lang="zh-CN" sz="700">
                          <a:effectLst/>
                        </a:rPr>
                        <a:t>启用数据库日志</a:t>
                      </a:r>
                      <a:r>
                        <a:rPr lang="en-US" sz="700">
                          <a:effectLst/>
                        </a:rPr>
                        <a:t/>
                      </a:r>
                      <a:br>
                        <a:rPr lang="en-US" sz="700">
                          <a:effectLst/>
                        </a:rPr>
                      </a:br>
                      <a:r>
                        <a:rPr lang="en-US" sz="700">
                          <a:effectLst/>
                        </a:rPr>
                        <a:t>          statement-executable-sql-log-enable: true 		# </a:t>
                      </a:r>
                      <a:r>
                        <a:rPr lang="zh-CN" sz="700">
                          <a:effectLst/>
                        </a:rPr>
                        <a:t>执行日志</a:t>
                      </a:r>
                      <a:r>
                        <a:rPr lang="en-US" sz="700">
                          <a:effectLst/>
                        </a:rPr>
                        <a:t/>
                      </a:r>
                      <a:br>
                        <a:rPr lang="en-US" sz="700">
                          <a:effectLst/>
                        </a:rPr>
                      </a:br>
                      <a:r>
                        <a:rPr lang="en-US" sz="700">
                          <a:effectLst/>
                        </a:rPr>
                        <a:t>          result-set-log-enabled: true 			# ResultSet</a:t>
                      </a:r>
                      <a:r>
                        <a:rPr lang="zh-CN" sz="700">
                          <a:effectLst/>
                        </a:rPr>
                        <a:t>日志启用</a:t>
                      </a:r>
                      <a:r>
                        <a:rPr lang="en-US" sz="700">
                          <a:effectLst/>
                        </a:rPr>
                        <a:t/>
                      </a:r>
                      <a:br>
                        <a:rPr lang="en-US" sz="700">
                          <a:effectLst/>
                        </a:rPr>
                      </a:br>
                      <a:r>
                        <a:rPr lang="en-US" sz="700">
                          <a:effectLst/>
                        </a:rPr>
                        <a:t>        stat: 						# SQL</a:t>
                      </a:r>
                      <a:r>
                        <a:rPr lang="zh-CN" sz="700">
                          <a:effectLst/>
                        </a:rPr>
                        <a:t>监控</a:t>
                      </a:r>
                      <a:r>
                        <a:rPr lang="en-US" sz="700">
                          <a:effectLst/>
                        </a:rPr>
                        <a:t/>
                      </a:r>
                      <a:br>
                        <a:rPr lang="en-US" sz="700">
                          <a:effectLst/>
                        </a:rPr>
                      </a:br>
                      <a:r>
                        <a:rPr lang="en-US" sz="700">
                          <a:effectLst/>
                        </a:rPr>
                        <a:t>          merge-sql: true 					# </a:t>
                      </a:r>
                      <a:r>
                        <a:rPr lang="zh-CN" sz="700">
                          <a:effectLst/>
                        </a:rPr>
                        <a:t>合并统计</a:t>
                      </a:r>
                      <a:r>
                        <a:rPr lang="en-US" sz="700">
                          <a:effectLst/>
                        </a:rPr>
                        <a:t/>
                      </a:r>
                      <a:br>
                        <a:rPr lang="en-US" sz="700">
                          <a:effectLst/>
                        </a:rPr>
                      </a:br>
                      <a:r>
                        <a:rPr lang="en-US" sz="700">
                          <a:effectLst/>
                        </a:rPr>
                        <a:t>          log-slow-sql: true 				# </a:t>
                      </a:r>
                      <a:r>
                        <a:rPr lang="zh-CN" sz="700">
                          <a:effectLst/>
                        </a:rPr>
                        <a:t>慢执行记录</a:t>
                      </a:r>
                      <a:r>
                        <a:rPr lang="en-US" sz="700">
                          <a:effectLst/>
                        </a:rPr>
                        <a:t/>
                      </a:r>
                      <a:br>
                        <a:rPr lang="en-US" sz="700">
                          <a:effectLst/>
                        </a:rPr>
                      </a:br>
                      <a:r>
                        <a:rPr lang="en-US" sz="700">
                          <a:effectLst/>
                        </a:rPr>
                        <a:t>          slow-sql-millis: 1 				# </a:t>
                      </a:r>
                      <a:r>
                        <a:rPr lang="zh-CN" sz="700">
                          <a:effectLst/>
                        </a:rPr>
                        <a:t>慢</a:t>
                      </a:r>
                      <a:r>
                        <a:rPr lang="en-US" sz="700">
                          <a:effectLst/>
                        </a:rPr>
                        <a:t>SQL</a:t>
                      </a:r>
                      <a:r>
                        <a:rPr lang="zh-CN" sz="700">
                          <a:effectLst/>
                        </a:rPr>
                        <a:t>执行时间</a:t>
                      </a:r>
                      <a:r>
                        <a:rPr lang="en-US" sz="700">
                          <a:effectLst/>
                        </a:rPr>
                        <a:t/>
                      </a:r>
                      <a:br>
                        <a:rPr lang="en-US" sz="700">
                          <a:effectLst/>
                        </a:rPr>
                      </a:br>
                      <a:r>
                        <a:rPr lang="en-US" sz="700">
                          <a:effectLst/>
                        </a:rPr>
                        <a:t>        wall: 						# SQL</a:t>
                      </a:r>
                      <a:r>
                        <a:rPr lang="zh-CN" sz="700">
                          <a:effectLst/>
                        </a:rPr>
                        <a:t>防火墙</a:t>
                      </a:r>
                      <a:r>
                        <a:rPr lang="en-US" sz="700">
                          <a:effectLst/>
                        </a:rPr>
                        <a:t/>
                      </a:r>
                      <a:br>
                        <a:rPr lang="en-US" sz="700">
                          <a:effectLst/>
                        </a:rPr>
                      </a:br>
                      <a:r>
                        <a:rPr lang="en-US" sz="700">
                          <a:effectLst/>
                        </a:rPr>
                        <a:t>          enabled: true   					# SQL</a:t>
                      </a:r>
                      <a:r>
                        <a:rPr lang="zh-CN" sz="700">
                          <a:effectLst/>
                        </a:rPr>
                        <a:t>防火墙</a:t>
                      </a:r>
                      <a:r>
                        <a:rPr lang="en-US" sz="700">
                          <a:effectLst/>
                        </a:rPr>
                        <a:t/>
                      </a:r>
                      <a:br>
                        <a:rPr lang="en-US" sz="700">
                          <a:effectLst/>
                        </a:rPr>
                      </a:br>
                      <a:r>
                        <a:rPr lang="en-US" sz="700">
                          <a:effectLst/>
                        </a:rPr>
                        <a:t>          config: 						# </a:t>
                      </a:r>
                      <a:r>
                        <a:rPr lang="zh-CN" sz="700">
                          <a:effectLst/>
                        </a:rPr>
                        <a:t>防火墙规则</a:t>
                      </a:r>
                      <a:r>
                        <a:rPr lang="en-US" sz="700">
                          <a:effectLst/>
                        </a:rPr>
                        <a:t/>
                      </a:r>
                      <a:br>
                        <a:rPr lang="en-US" sz="700">
                          <a:effectLst/>
                        </a:rPr>
                      </a:br>
                      <a:r>
                        <a:rPr lang="en-US" sz="700">
                          <a:effectLst/>
                        </a:rPr>
                        <a:t>            multi-statement-allow: true 			# </a:t>
                      </a:r>
                      <a:r>
                        <a:rPr lang="zh-CN" sz="700">
                          <a:effectLst/>
                        </a:rPr>
                        <a:t>允许执行批量</a:t>
                      </a:r>
                      <a:r>
                        <a:rPr lang="en-US" sz="700">
                          <a:effectLst/>
                        </a:rPr>
                        <a:t>SQL</a:t>
                      </a:r>
                      <a:br>
                        <a:rPr lang="en-US" sz="700">
                          <a:effectLst/>
                        </a:rPr>
                      </a:br>
                      <a:r>
                        <a:rPr lang="en-US" sz="700">
                          <a:effectLst/>
                        </a:rPr>
                        <a:t>            delete-allow: false 				# </a:t>
                      </a:r>
                      <a:r>
                        <a:rPr lang="zh-CN" sz="700">
                          <a:effectLst/>
                        </a:rPr>
                        <a:t>禁止执行删除语句</a:t>
                      </a:r>
                      <a:r>
                        <a:rPr lang="en-US" sz="700">
                          <a:effectLst/>
                        </a:rPr>
                        <a:t/>
                      </a:r>
                      <a:br>
                        <a:rPr lang="en-US" sz="700">
                          <a:effectLst/>
                        </a:rPr>
                      </a:br>
                      <a:r>
                        <a:rPr lang="en-US" sz="700">
                          <a:effectLst/>
                        </a:rPr>
                        <a:t>      aop-patterns: "com.yootk.provider.action.*,com.yootk.provider.service</a:t>
                      </a:r>
                      <a:r>
                        <a:rPr lang="en-US" sz="700" smtClean="0">
                          <a:effectLst/>
                        </a:rPr>
                        <a:t>.*,com.yootk.provider.dao</a:t>
                      </a:r>
                      <a:r>
                        <a:rPr lang="en-US" sz="700">
                          <a:effectLst/>
                        </a:rPr>
                        <a:t>.*" 		# Spring</a:t>
                      </a:r>
                      <a:r>
                        <a:rPr lang="zh-CN" sz="700">
                          <a:effectLst/>
                        </a:rPr>
                        <a:t>监控</a:t>
                      </a:r>
                      <a:endParaRPr lang="zh-CN" sz="700">
                        <a:effectLst/>
                        <a:latin typeface="Times New Roman" panose="02020603050405020304" pitchFamily="18" charset="0"/>
                      </a:endParaRPr>
                    </a:p>
                  </a:txBody>
                  <a:tcPr marL="37537" marR="37537" marT="0" marB="0"/>
                </a:tc>
                <a:extLst>
                  <a:ext uri="{0D108BD9-81ED-4DB2-BD59-A6C34878D82A}">
                    <a16:rowId xmlns:a16="http://schemas.microsoft.com/office/drawing/2014/main" val="1372869557"/>
                  </a:ext>
                </a:extLst>
              </a:tr>
            </a:tbl>
          </a:graphicData>
        </a:graphic>
      </p:graphicFrame>
    </p:spTree>
    <p:extLst>
      <p:ext uri="{BB962C8B-B14F-4D97-AF65-F5344CB8AC3E}">
        <p14:creationId xmlns:p14="http://schemas.microsoft.com/office/powerpoint/2010/main" val="1984498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dept</a:t>
            </a:r>
            <a:r>
              <a:rPr lang="zh-CN" altLang="zh-CN"/>
              <a:t>数据表映射</a:t>
            </a:r>
            <a:r>
              <a:rPr lang="zh-CN" altLang="zh-CN" smtClean="0"/>
              <a:t>类</a:t>
            </a:r>
            <a:endParaRPr lang="zh-CN" altLang="en-US"/>
          </a:p>
        </p:txBody>
      </p:sp>
      <p:graphicFrame>
        <p:nvGraphicFramePr>
          <p:cNvPr id="4" name="表格 3"/>
          <p:cNvGraphicFramePr>
            <a:graphicFrameLocks noGrp="1"/>
          </p:cNvGraphicFramePr>
          <p:nvPr>
            <p:extLst/>
          </p:nvPr>
        </p:nvGraphicFramePr>
        <p:xfrm>
          <a:off x="235533" y="849086"/>
          <a:ext cx="11681300" cy="5526313"/>
        </p:xfrm>
        <a:graphic>
          <a:graphicData uri="http://schemas.openxmlformats.org/drawingml/2006/table">
            <a:tbl>
              <a:tblPr firstRow="1" firstCol="1" lastRow="1" lastCol="1" bandRow="1" bandCol="1">
                <a:tableStyleId>{5940675A-B579-460E-94D1-54222C63F5DA}</a:tableStyleId>
              </a:tblPr>
              <a:tblGrid>
                <a:gridCol w="11681300">
                  <a:extLst>
                    <a:ext uri="{9D8B030D-6E8A-4147-A177-3AD203B41FA5}">
                      <a16:colId xmlns:a16="http://schemas.microsoft.com/office/drawing/2014/main" val="4288223280"/>
                    </a:ext>
                  </a:extLst>
                </a:gridCol>
              </a:tblGrid>
              <a:tr h="5526313">
                <a:tc>
                  <a:txBody>
                    <a:bodyPr/>
                    <a:lstStyle/>
                    <a:p>
                      <a:r>
                        <a:rPr lang="en-US" sz="1600">
                          <a:effectLst/>
                        </a:rPr>
                        <a:t>package com.yootk.provider.vo;</a:t>
                      </a:r>
                      <a:br>
                        <a:rPr lang="en-US" sz="1600">
                          <a:effectLst/>
                        </a:rPr>
                      </a:br>
                      <a:r>
                        <a:rPr lang="en-US" sz="1600">
                          <a:effectLst/>
                        </a:rPr>
                        <a:t>@TableName("dept") 					// </a:t>
                      </a:r>
                      <a:r>
                        <a:rPr lang="zh-CN" sz="1600">
                          <a:effectLst/>
                        </a:rPr>
                        <a:t>映射数据表</a:t>
                      </a:r>
                      <a:r>
                        <a:rPr lang="en-US" sz="1600">
                          <a:effectLst/>
                        </a:rPr>
                        <a:t/>
                      </a:r>
                      <a:br>
                        <a:rPr lang="en-US" sz="1600">
                          <a:effectLst/>
                        </a:rPr>
                      </a:br>
                      <a:r>
                        <a:rPr lang="en-US" sz="1600">
                          <a:effectLst/>
                        </a:rPr>
                        <a:t>@Data 							// Lombok</a:t>
                      </a:r>
                      <a:r>
                        <a:rPr lang="zh-CN" sz="1600">
                          <a:effectLst/>
                        </a:rPr>
                        <a:t>结构生成注解</a:t>
                      </a:r>
                      <a:r>
                        <a:rPr lang="en-US" sz="1600">
                          <a:effectLst/>
                        </a:rPr>
                        <a:t/>
                      </a:r>
                      <a:br>
                        <a:rPr lang="en-US" sz="1600">
                          <a:effectLst/>
                        </a:rPr>
                      </a:br>
                      <a:r>
                        <a:rPr lang="en-US" sz="1600">
                          <a:effectLst/>
                        </a:rPr>
                        <a:t>public class Dept {</a:t>
                      </a:r>
                      <a:br>
                        <a:rPr lang="en-US" sz="1600">
                          <a:effectLst/>
                        </a:rPr>
                      </a:br>
                      <a:r>
                        <a:rPr lang="en-US" sz="1600">
                          <a:effectLst/>
                        </a:rPr>
                        <a:t>    @TableId(type = IdType.AUTO) 				// </a:t>
                      </a:r>
                      <a:r>
                        <a:rPr lang="zh-CN" sz="1600">
                          <a:effectLst/>
                        </a:rPr>
                        <a:t>设置</a:t>
                      </a:r>
                      <a:r>
                        <a:rPr lang="en-US" sz="1600">
                          <a:effectLst/>
                        </a:rPr>
                        <a:t>ID</a:t>
                      </a:r>
                      <a:r>
                        <a:rPr lang="zh-CN" sz="1600">
                          <a:effectLst/>
                        </a:rPr>
                        <a:t>映射</a:t>
                      </a:r>
                      <a:r>
                        <a:rPr lang="en-US" sz="1600">
                          <a:effectLst/>
                        </a:rPr>
                        <a:t/>
                      </a:r>
                      <a:br>
                        <a:rPr lang="en-US" sz="1600">
                          <a:effectLst/>
                        </a:rPr>
                      </a:br>
                      <a:r>
                        <a:rPr lang="en-US" sz="1600">
                          <a:effectLst/>
                        </a:rPr>
                        <a:t>    private Long deptno; 					// </a:t>
                      </a:r>
                      <a:r>
                        <a:rPr lang="zh-CN" sz="1600">
                          <a:effectLst/>
                        </a:rPr>
                        <a:t>映射</a:t>
                      </a:r>
                      <a:r>
                        <a:rPr lang="en-US" sz="1600">
                          <a:effectLst/>
                        </a:rPr>
                        <a:t>deptno</a:t>
                      </a:r>
                      <a:r>
                        <a:rPr lang="zh-CN" sz="1600">
                          <a:effectLst/>
                        </a:rPr>
                        <a:t>字段</a:t>
                      </a:r>
                      <a:r>
                        <a:rPr lang="en-US" sz="1600">
                          <a:effectLst/>
                        </a:rPr>
                        <a:t/>
                      </a:r>
                      <a:br>
                        <a:rPr lang="en-US" sz="1600">
                          <a:effectLst/>
                        </a:rPr>
                      </a:br>
                      <a:r>
                        <a:rPr lang="en-US" sz="1600">
                          <a:effectLst/>
                        </a:rPr>
                        <a:t>    private String dname; 					// </a:t>
                      </a:r>
                      <a:r>
                        <a:rPr lang="zh-CN" sz="1600">
                          <a:effectLst/>
                        </a:rPr>
                        <a:t>映射</a:t>
                      </a:r>
                      <a:r>
                        <a:rPr lang="en-US" sz="1600">
                          <a:effectLst/>
                        </a:rPr>
                        <a:t>dname</a:t>
                      </a:r>
                      <a:r>
                        <a:rPr lang="zh-CN" sz="1600">
                          <a:effectLst/>
                        </a:rPr>
                        <a:t>字段</a:t>
                      </a:r>
                      <a:r>
                        <a:rPr lang="en-US" sz="1600">
                          <a:effectLst/>
                        </a:rPr>
                        <a:t/>
                      </a:r>
                      <a:br>
                        <a:rPr lang="en-US" sz="1600">
                          <a:effectLst/>
                        </a:rPr>
                      </a:br>
                      <a:r>
                        <a:rPr lang="en-US" sz="1600">
                          <a:effectLst/>
                        </a:rPr>
                        <a:t>    private String loc; 					// </a:t>
                      </a:r>
                      <a:r>
                        <a:rPr lang="zh-CN" sz="1600">
                          <a:effectLst/>
                        </a:rPr>
                        <a:t>映射</a:t>
                      </a:r>
                      <a:r>
                        <a:rPr lang="en-US" sz="1600">
                          <a:effectLst/>
                        </a:rPr>
                        <a:t>loc</a:t>
                      </a:r>
                      <a:r>
                        <a:rPr lang="zh-CN" sz="1600">
                          <a:effectLst/>
                        </a:rPr>
                        <a:t>字段</a:t>
                      </a:r>
                      <a:r>
                        <a:rPr lang="en-US" sz="1600">
                          <a:effectLst/>
                        </a:rPr>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86359939"/>
                  </a:ext>
                </a:extLst>
              </a:tr>
            </a:tbl>
          </a:graphicData>
        </a:graphic>
      </p:graphicFrame>
    </p:spTree>
    <p:extLst>
      <p:ext uri="{BB962C8B-B14F-4D97-AF65-F5344CB8AC3E}">
        <p14:creationId xmlns:p14="http://schemas.microsoft.com/office/powerpoint/2010/main" val="482096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IDeptDAO</a:t>
            </a:r>
            <a:r>
              <a:rPr lang="zh-CN" altLang="zh-CN"/>
              <a:t>数据层接口</a:t>
            </a:r>
            <a:endParaRPr lang="zh-CN" altLang="en-US"/>
          </a:p>
        </p:txBody>
      </p:sp>
      <p:graphicFrame>
        <p:nvGraphicFramePr>
          <p:cNvPr id="4" name="表格 3"/>
          <p:cNvGraphicFramePr>
            <a:graphicFrameLocks noGrp="1"/>
          </p:cNvGraphicFramePr>
          <p:nvPr>
            <p:extLst/>
          </p:nvPr>
        </p:nvGraphicFramePr>
        <p:xfrm>
          <a:off x="159333" y="849086"/>
          <a:ext cx="11837934" cy="3202213"/>
        </p:xfrm>
        <a:graphic>
          <a:graphicData uri="http://schemas.openxmlformats.org/drawingml/2006/table">
            <a:tbl>
              <a:tblPr firstRow="1" firstCol="1" lastRow="1" lastCol="1" bandRow="1" bandCol="1">
                <a:tableStyleId>{5940675A-B579-460E-94D1-54222C63F5DA}</a:tableStyleId>
              </a:tblPr>
              <a:tblGrid>
                <a:gridCol w="11837934">
                  <a:extLst>
                    <a:ext uri="{9D8B030D-6E8A-4147-A177-3AD203B41FA5}">
                      <a16:colId xmlns:a16="http://schemas.microsoft.com/office/drawing/2014/main" val="3494135733"/>
                    </a:ext>
                  </a:extLst>
                </a:gridCol>
              </a:tblGrid>
              <a:tr h="3202213">
                <a:tc>
                  <a:txBody>
                    <a:bodyPr/>
                    <a:lstStyle/>
                    <a:p>
                      <a:r>
                        <a:rPr lang="en-US" sz="1800">
                          <a:effectLst/>
                        </a:rPr>
                        <a:t>package com.yootk.provider.dao;</a:t>
                      </a:r>
                      <a:br>
                        <a:rPr lang="en-US" sz="1800">
                          <a:effectLst/>
                        </a:rPr>
                      </a:br>
                      <a:r>
                        <a:rPr lang="en-US" sz="1800">
                          <a:effectLst/>
                        </a:rPr>
                        <a:t>@Mapper 							// MyBatis</a:t>
                      </a:r>
                      <a:r>
                        <a:rPr lang="zh-CN" sz="1800">
                          <a:effectLst/>
                        </a:rPr>
                        <a:t>映射</a:t>
                      </a:r>
                      <a:r>
                        <a:rPr lang="en-US" sz="1800">
                          <a:effectLst/>
                        </a:rPr>
                        <a:t/>
                      </a:r>
                      <a:br>
                        <a:rPr lang="en-US" sz="1800">
                          <a:effectLst/>
                        </a:rPr>
                      </a:br>
                      <a:r>
                        <a:rPr lang="en-US" sz="1800">
                          <a:effectLst/>
                        </a:rPr>
                        <a:t>public interface IDeptDAO extends BaseMapper&lt;Dept&gt; {} 	// </a:t>
                      </a:r>
                      <a:r>
                        <a:rPr lang="zh-CN" sz="1800">
                          <a:effectLst/>
                        </a:rPr>
                        <a:t>数据层接口</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3429365714"/>
                  </a:ext>
                </a:extLst>
              </a:tr>
            </a:tbl>
          </a:graphicData>
        </a:graphic>
      </p:graphicFrame>
    </p:spTree>
    <p:extLst>
      <p:ext uri="{BB962C8B-B14F-4D97-AF65-F5344CB8AC3E}">
        <p14:creationId xmlns:p14="http://schemas.microsoft.com/office/powerpoint/2010/main" val="250855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DeptServiceImpl</a:t>
            </a:r>
            <a:r>
              <a:rPr lang="zh-CN" altLang="zh-CN"/>
              <a:t>业务实现子类</a:t>
            </a:r>
            <a:endParaRPr lang="zh-CN" altLang="en-US"/>
          </a:p>
        </p:txBody>
      </p:sp>
      <p:graphicFrame>
        <p:nvGraphicFramePr>
          <p:cNvPr id="4" name="表格 3"/>
          <p:cNvGraphicFramePr>
            <a:graphicFrameLocks noGrp="1"/>
          </p:cNvGraphicFramePr>
          <p:nvPr>
            <p:extLst/>
          </p:nvPr>
        </p:nvGraphicFramePr>
        <p:xfrm>
          <a:off x="241300" y="797243"/>
          <a:ext cx="11722100" cy="5930900"/>
        </p:xfrm>
        <a:graphic>
          <a:graphicData uri="http://schemas.openxmlformats.org/drawingml/2006/table">
            <a:tbl>
              <a:tblPr firstRow="1" firstCol="1" lastRow="1" lastCol="1" bandRow="1" bandCol="1">
                <a:tableStyleId>{5940675A-B579-460E-94D1-54222C63F5DA}</a:tableStyleId>
              </a:tblPr>
              <a:tblGrid>
                <a:gridCol w="11722100">
                  <a:extLst>
                    <a:ext uri="{9D8B030D-6E8A-4147-A177-3AD203B41FA5}">
                      <a16:colId xmlns:a16="http://schemas.microsoft.com/office/drawing/2014/main" val="3432000410"/>
                    </a:ext>
                  </a:extLst>
                </a:gridCol>
              </a:tblGrid>
              <a:tr h="5930900">
                <a:tc>
                  <a:txBody>
                    <a:bodyPr/>
                    <a:lstStyle/>
                    <a:p>
                      <a:r>
                        <a:rPr lang="en-US" sz="900">
                          <a:effectLst/>
                        </a:rPr>
                        <a:t>package com.yootk.provider.service.impl;</a:t>
                      </a:r>
                      <a:br>
                        <a:rPr lang="en-US" sz="900">
                          <a:effectLst/>
                        </a:rPr>
                      </a:br>
                      <a:r>
                        <a:rPr lang="en-US" sz="900">
                          <a:effectLst/>
                        </a:rPr>
                        <a:t>@Service</a:t>
                      </a:r>
                      <a:br>
                        <a:rPr lang="en-US" sz="900">
                          <a:effectLst/>
                        </a:rPr>
                      </a:br>
                      <a:r>
                        <a:rPr lang="en-US" sz="900">
                          <a:effectLst/>
                        </a:rPr>
                        <a:t>public class DeptServiceImpl implements IDeptService { 	// </a:t>
                      </a:r>
                      <a:r>
                        <a:rPr lang="zh-CN" sz="900">
                          <a:effectLst/>
                        </a:rPr>
                        <a:t>业务实现类</a:t>
                      </a:r>
                      <a:r>
                        <a:rPr lang="en-US" sz="900">
                          <a:effectLst/>
                        </a:rPr>
                        <a:t/>
                      </a:r>
                      <a:br>
                        <a:rPr lang="en-US" sz="900">
                          <a:effectLst/>
                        </a:rPr>
                      </a:br>
                      <a:r>
                        <a:rPr lang="en-US" sz="900">
                          <a:effectLst/>
                        </a:rPr>
                        <a:t>    @Autowired</a:t>
                      </a:r>
                      <a:br>
                        <a:rPr lang="en-US" sz="900">
                          <a:effectLst/>
                        </a:rPr>
                      </a:br>
                      <a:r>
                        <a:rPr lang="en-US" sz="900">
                          <a:effectLst/>
                        </a:rPr>
                        <a:t>    private IDeptDAO deptDAO; 				// </a:t>
                      </a:r>
                      <a:r>
                        <a:rPr lang="zh-CN" sz="900">
                          <a:effectLst/>
                        </a:rPr>
                        <a:t>注入</a:t>
                      </a:r>
                      <a:r>
                        <a:rPr lang="en-US" sz="900">
                          <a:effectLst/>
                        </a:rPr>
                        <a:t>IDeptDAO</a:t>
                      </a:r>
                      <a:r>
                        <a:rPr lang="zh-CN" sz="900">
                          <a:effectLst/>
                        </a:rPr>
                        <a:t>接口实例</a:t>
                      </a:r>
                      <a:r>
                        <a:rPr lang="en-US" sz="900">
                          <a:effectLst/>
                        </a:rPr>
                        <a:t/>
                      </a:r>
                      <a:br>
                        <a:rPr lang="en-US" sz="900">
                          <a:effectLst/>
                        </a:rPr>
                      </a:br>
                      <a:r>
                        <a:rPr lang="en-US" sz="900">
                          <a:effectLst/>
                        </a:rPr>
                        <a:t>    @Override</a:t>
                      </a:r>
                      <a:br>
                        <a:rPr lang="en-US" sz="900">
                          <a:effectLst/>
                        </a:rPr>
                      </a:br>
                      <a:r>
                        <a:rPr lang="en-US" sz="900">
                          <a:effectLst/>
                        </a:rPr>
                        <a:t>    public DeptDTO get(long id) {</a:t>
                      </a:r>
                      <a:br>
                        <a:rPr lang="en-US" sz="900">
                          <a:effectLst/>
                        </a:rPr>
                      </a:br>
                      <a:r>
                        <a:rPr lang="en-US" sz="900">
                          <a:effectLst/>
                        </a:rPr>
                        <a:t>        DeptDTO deptDTO = new DeptDTO();			// </a:t>
                      </a:r>
                      <a:r>
                        <a:rPr lang="zh-CN" sz="900">
                          <a:effectLst/>
                        </a:rPr>
                        <a:t>获取</a:t>
                      </a:r>
                      <a:r>
                        <a:rPr lang="en-US" sz="900">
                          <a:effectLst/>
                        </a:rPr>
                        <a:t>DTO</a:t>
                      </a:r>
                      <a:r>
                        <a:rPr lang="zh-CN" sz="900">
                          <a:effectLst/>
                        </a:rPr>
                        <a:t>对象</a:t>
                      </a:r>
                      <a:r>
                        <a:rPr lang="en-US" sz="900">
                          <a:effectLst/>
                        </a:rPr>
                        <a:t/>
                      </a:r>
                      <a:br>
                        <a:rPr lang="en-US" sz="900">
                          <a:effectLst/>
                        </a:rPr>
                      </a:br>
                      <a:r>
                        <a:rPr lang="en-US" sz="900">
                          <a:effectLst/>
                        </a:rPr>
                        <a:t>        BeanUtils.copyProperties(this.deptDAO.selectById(id),deptDTO); // </a:t>
                      </a:r>
                      <a:r>
                        <a:rPr lang="zh-CN" sz="900">
                          <a:effectLst/>
                        </a:rPr>
                        <a:t>对象拷贝</a:t>
                      </a:r>
                      <a:r>
                        <a:rPr lang="en-US" sz="900">
                          <a:effectLst/>
                        </a:rPr>
                        <a:t/>
                      </a:r>
                      <a:br>
                        <a:rPr lang="en-US" sz="900">
                          <a:effectLst/>
                        </a:rPr>
                      </a:br>
                      <a:r>
                        <a:rPr lang="en-US" sz="900">
                          <a:effectLst/>
                        </a:rPr>
                        <a:t>        return deptDTO; 					// </a:t>
                      </a:r>
                      <a:r>
                        <a:rPr lang="zh-CN" sz="900">
                          <a:effectLst/>
                        </a:rPr>
                        <a:t>返回</a:t>
                      </a:r>
                      <a:r>
                        <a:rPr lang="en-US" sz="900">
                          <a:effectLst/>
                        </a:rPr>
                        <a:t>DTO</a:t>
                      </a:r>
                      <a:r>
                        <a:rPr lang="zh-CN" sz="900">
                          <a:effectLst/>
                        </a:rPr>
                        <a:t>实例</a:t>
                      </a:r>
                      <a:r>
                        <a:rPr lang="en-US" sz="900">
                          <a:effectLst/>
                        </a:rPr>
                        <a:t/>
                      </a:r>
                      <a:br>
                        <a:rPr lang="en-US" sz="900">
                          <a:effectLst/>
                        </a:rPr>
                      </a:br>
                      <a:r>
                        <a:rPr lang="en-US" sz="900">
                          <a:effectLst/>
                        </a:rPr>
                        <a:t>    }</a:t>
                      </a:r>
                      <a:br>
                        <a:rPr lang="en-US" sz="900">
                          <a:effectLst/>
                        </a:rPr>
                      </a:br>
                      <a:r>
                        <a:rPr lang="en-US" sz="900">
                          <a:effectLst/>
                        </a:rPr>
                        <a:t>    @Override</a:t>
                      </a:r>
                      <a:br>
                        <a:rPr lang="en-US" sz="900">
                          <a:effectLst/>
                        </a:rPr>
                      </a:br>
                      <a:r>
                        <a:rPr lang="en-US" sz="900">
                          <a:effectLst/>
                        </a:rPr>
                        <a:t>    public boolean add(DeptDTO dept) {</a:t>
                      </a:r>
                      <a:br>
                        <a:rPr lang="en-US" sz="900">
                          <a:effectLst/>
                        </a:rPr>
                      </a:br>
                      <a:r>
                        <a:rPr lang="en-US" sz="900">
                          <a:effectLst/>
                        </a:rPr>
                        <a:t>        Dept deptVO = new Dept();				// DAO</a:t>
                      </a:r>
                      <a:r>
                        <a:rPr lang="zh-CN" sz="900">
                          <a:effectLst/>
                        </a:rPr>
                        <a:t>对象</a:t>
                      </a:r>
                      <a:r>
                        <a:rPr lang="en-US" sz="900">
                          <a:effectLst/>
                        </a:rPr>
                        <a:t/>
                      </a:r>
                      <a:br>
                        <a:rPr lang="en-US" sz="900">
                          <a:effectLst/>
                        </a:rPr>
                      </a:br>
                      <a:r>
                        <a:rPr lang="en-US" sz="900">
                          <a:effectLst/>
                        </a:rPr>
                        <a:t>        BeanUtils.copyProperties(dept, deptVO); 		// </a:t>
                      </a:r>
                      <a:r>
                        <a:rPr lang="zh-CN" sz="900">
                          <a:effectLst/>
                        </a:rPr>
                        <a:t>对象拷贝</a:t>
                      </a:r>
                      <a:r>
                        <a:rPr lang="en-US" sz="900">
                          <a:effectLst/>
                        </a:rPr>
                        <a:t/>
                      </a:r>
                      <a:br>
                        <a:rPr lang="en-US" sz="900">
                          <a:effectLst/>
                        </a:rPr>
                      </a:br>
                      <a:r>
                        <a:rPr lang="en-US" sz="900">
                          <a:effectLst/>
                        </a:rPr>
                        <a:t>        return this.deptDAO.insert(deptVO) &gt; 0; 		// </a:t>
                      </a:r>
                      <a:r>
                        <a:rPr lang="zh-CN" sz="900">
                          <a:effectLst/>
                        </a:rPr>
                        <a:t>数据增加</a:t>
                      </a:r>
                      <a:r>
                        <a:rPr lang="en-US" sz="900">
                          <a:effectLst/>
                        </a:rPr>
                        <a:t/>
                      </a:r>
                      <a:br>
                        <a:rPr lang="en-US" sz="900">
                          <a:effectLst/>
                        </a:rPr>
                      </a:br>
                      <a:r>
                        <a:rPr lang="en-US" sz="900">
                          <a:effectLst/>
                        </a:rPr>
                        <a:t>    }</a:t>
                      </a:r>
                      <a:br>
                        <a:rPr lang="en-US" sz="900">
                          <a:effectLst/>
                        </a:rPr>
                      </a:br>
                      <a:r>
                        <a:rPr lang="en-US" sz="900">
                          <a:effectLst/>
                        </a:rPr>
                        <a:t>    @Override</a:t>
                      </a:r>
                      <a:br>
                        <a:rPr lang="en-US" sz="900">
                          <a:effectLst/>
                        </a:rPr>
                      </a:br>
                      <a:r>
                        <a:rPr lang="en-US" sz="900">
                          <a:effectLst/>
                        </a:rPr>
                        <a:t>    public List&lt;DeptDTO&gt; list() {</a:t>
                      </a:r>
                      <a:br>
                        <a:rPr lang="en-US" sz="900">
                          <a:effectLst/>
                        </a:rPr>
                      </a:br>
                      <a:r>
                        <a:rPr lang="en-US" sz="900">
                          <a:effectLst/>
                        </a:rPr>
                        <a:t>        QueryWrapper&lt;Dept&gt; wrapper = new QueryWrapper&lt;&gt;();	// </a:t>
                      </a:r>
                      <a:r>
                        <a:rPr lang="zh-CN" sz="900">
                          <a:effectLst/>
                        </a:rPr>
                        <a:t>查询包装器</a:t>
                      </a:r>
                      <a:r>
                        <a:rPr lang="en-US" sz="900">
                          <a:effectLst/>
                        </a:rPr>
                        <a:t/>
                      </a:r>
                      <a:br>
                        <a:rPr lang="en-US" sz="900">
                          <a:effectLst/>
                        </a:rPr>
                      </a:br>
                      <a:r>
                        <a:rPr lang="en-US" sz="900">
                          <a:effectLst/>
                        </a:rPr>
                        <a:t>        List&lt;DeptDTO&gt; allDepts = DeepBeanUtils.copyListProperties(</a:t>
                      </a:r>
                      <a:br>
                        <a:rPr lang="en-US" sz="900">
                          <a:effectLst/>
                        </a:rPr>
                      </a:br>
                      <a:r>
                        <a:rPr lang="en-US" sz="900">
                          <a:effectLst/>
                        </a:rPr>
                        <a:t>	this.deptDAO.selectList(wrapper), DeptDTO::new); 	// </a:t>
                      </a:r>
                      <a:r>
                        <a:rPr lang="zh-CN" sz="900">
                          <a:effectLst/>
                        </a:rPr>
                        <a:t>集合数据拷贝</a:t>
                      </a:r>
                      <a:r>
                        <a:rPr lang="en-US" sz="900">
                          <a:effectLst/>
                        </a:rPr>
                        <a:t/>
                      </a:r>
                      <a:br>
                        <a:rPr lang="en-US" sz="900">
                          <a:effectLst/>
                        </a:rPr>
                      </a:br>
                      <a:r>
                        <a:rPr lang="en-US" sz="900">
                          <a:effectLst/>
                        </a:rPr>
                        <a:t>        return allDepts;</a:t>
                      </a:r>
                      <a:br>
                        <a:rPr lang="en-US" sz="900">
                          <a:effectLst/>
                        </a:rPr>
                      </a:br>
                      <a:r>
                        <a:rPr lang="en-US" sz="900">
                          <a:effectLst/>
                        </a:rPr>
                        <a:t>    }</a:t>
                      </a:r>
                      <a:br>
                        <a:rPr lang="en-US" sz="900">
                          <a:effectLst/>
                        </a:rPr>
                      </a:br>
                      <a:r>
                        <a:rPr lang="en-US" sz="900">
                          <a:effectLst/>
                        </a:rPr>
                        <a:t>    @Override</a:t>
                      </a:r>
                      <a:br>
                        <a:rPr lang="en-US" sz="900">
                          <a:effectLst/>
                        </a:rPr>
                      </a:br>
                      <a:r>
                        <a:rPr lang="en-US" sz="900">
                          <a:effectLst/>
                        </a:rPr>
                        <a:t>    public Map&lt;String, Object&gt; split(int currentPage, int lineSize, 		String column, String keyword) {</a:t>
                      </a:r>
                      <a:br>
                        <a:rPr lang="en-US" sz="900">
                          <a:effectLst/>
                        </a:rPr>
                      </a:br>
                      <a:r>
                        <a:rPr lang="en-US" sz="900">
                          <a:effectLst/>
                        </a:rPr>
                        <a:t>        QueryWrapper&lt;Dept&gt; wrapper = new QueryWrapper&lt;&gt;();	// </a:t>
                      </a:r>
                      <a:r>
                        <a:rPr lang="zh-CN" sz="900">
                          <a:effectLst/>
                        </a:rPr>
                        <a:t>查询包装</a:t>
                      </a:r>
                      <a:r>
                        <a:rPr lang="en-US" sz="900">
                          <a:effectLst/>
                        </a:rPr>
                        <a:t/>
                      </a:r>
                      <a:br>
                        <a:rPr lang="en-US" sz="900">
                          <a:effectLst/>
                        </a:rPr>
                      </a:br>
                      <a:r>
                        <a:rPr lang="en-US" sz="900">
                          <a:effectLst/>
                        </a:rPr>
                        <a:t>        wrapper.like(column, keyword); 			// </a:t>
                      </a:r>
                      <a:r>
                        <a:rPr lang="zh-CN" sz="900">
                          <a:effectLst/>
                        </a:rPr>
                        <a:t>模糊查询</a:t>
                      </a:r>
                      <a:r>
                        <a:rPr lang="en-US" sz="900">
                          <a:effectLst/>
                        </a:rPr>
                        <a:t/>
                      </a:r>
                      <a:br>
                        <a:rPr lang="en-US" sz="900">
                          <a:effectLst/>
                        </a:rPr>
                      </a:br>
                      <a:r>
                        <a:rPr lang="en-US" sz="900">
                          <a:effectLst/>
                        </a:rPr>
                        <a:t>        int count = this.deptDAO.selectCount(wrapper); 	// </a:t>
                      </a:r>
                      <a:r>
                        <a:rPr lang="zh-CN" sz="900">
                          <a:effectLst/>
                        </a:rPr>
                        <a:t>统计数据行数</a:t>
                      </a:r>
                      <a:r>
                        <a:rPr lang="en-US" sz="900">
                          <a:effectLst/>
                        </a:rPr>
                        <a:t/>
                      </a:r>
                      <a:br>
                        <a:rPr lang="en-US" sz="900">
                          <a:effectLst/>
                        </a:rPr>
                      </a:br>
                      <a:r>
                        <a:rPr lang="en-US" sz="900">
                          <a:effectLst/>
                        </a:rPr>
                        <a:t>        IPage&lt;Dept&gt; page = this.deptDAO.selectPage(new Page&lt;&gt;(currentPage, lineSize, 		count), wrapper); 			// </a:t>
                      </a:r>
                      <a:r>
                        <a:rPr lang="zh-CN" sz="900">
                          <a:effectLst/>
                        </a:rPr>
                        <a:t>分页配置</a:t>
                      </a:r>
                      <a:r>
                        <a:rPr lang="en-US" sz="900">
                          <a:effectLst/>
                        </a:rPr>
                        <a:t/>
                      </a:r>
                      <a:br>
                        <a:rPr lang="en-US" sz="900">
                          <a:effectLst/>
                        </a:rPr>
                      </a:br>
                      <a:r>
                        <a:rPr lang="en-US" sz="900">
                          <a:effectLst/>
                        </a:rPr>
                        <a:t>        Map&lt;String, Object&gt; map = new HashMap&lt;&gt;(); 		// </a:t>
                      </a:r>
                      <a:r>
                        <a:rPr lang="zh-CN" sz="900">
                          <a:effectLst/>
                        </a:rPr>
                        <a:t>定义</a:t>
                      </a:r>
                      <a:r>
                        <a:rPr lang="en-US" sz="900">
                          <a:effectLst/>
                        </a:rPr>
                        <a:t>Map</a:t>
                      </a:r>
                      <a:r>
                        <a:rPr lang="zh-CN" sz="900">
                          <a:effectLst/>
                        </a:rPr>
                        <a:t>集合</a:t>
                      </a:r>
                      <a:r>
                        <a:rPr lang="en-US" sz="900">
                          <a:effectLst/>
                        </a:rPr>
                        <a:t/>
                      </a:r>
                      <a:br>
                        <a:rPr lang="en-US" sz="900">
                          <a:effectLst/>
                        </a:rPr>
                      </a:br>
                      <a:r>
                        <a:rPr lang="en-US" sz="900">
                          <a:effectLst/>
                        </a:rPr>
                        <a:t>        map.put("allDepts", DeepBeanUtils.copyListProperties(		page.getRecords(), DeptDTO::new)); 	// </a:t>
                      </a:r>
                      <a:r>
                        <a:rPr lang="zh-CN" sz="900">
                          <a:effectLst/>
                        </a:rPr>
                        <a:t>数据拷贝</a:t>
                      </a:r>
                      <a:r>
                        <a:rPr lang="en-US" sz="900">
                          <a:effectLst/>
                        </a:rPr>
                        <a:t/>
                      </a:r>
                      <a:br>
                        <a:rPr lang="en-US" sz="900">
                          <a:effectLst/>
                        </a:rPr>
                      </a:br>
                      <a:r>
                        <a:rPr lang="en-US" sz="900">
                          <a:effectLst/>
                        </a:rPr>
                        <a:t>        map.put("allRecorders", page.getTotal());		// </a:t>
                      </a:r>
                      <a:r>
                        <a:rPr lang="zh-CN" sz="900">
                          <a:effectLst/>
                        </a:rPr>
                        <a:t>获取总记录数</a:t>
                      </a:r>
                      <a:r>
                        <a:rPr lang="en-US" sz="900">
                          <a:effectLst/>
                        </a:rPr>
                        <a:t/>
                      </a:r>
                      <a:br>
                        <a:rPr lang="en-US" sz="900">
                          <a:effectLst/>
                        </a:rPr>
                      </a:br>
                      <a:r>
                        <a:rPr lang="en-US" sz="900">
                          <a:effectLst/>
                        </a:rPr>
                        <a:t>        map.put("allPages", page.getPages());		// </a:t>
                      </a:r>
                      <a:r>
                        <a:rPr lang="zh-CN" sz="900">
                          <a:effectLst/>
                        </a:rPr>
                        <a:t>获取总页数</a:t>
                      </a:r>
                      <a:r>
                        <a:rPr lang="en-US" sz="900">
                          <a:effectLst/>
                        </a:rPr>
                        <a:t/>
                      </a:r>
                      <a:br>
                        <a:rPr lang="en-US" sz="900">
                          <a:effectLst/>
                        </a:rPr>
                      </a:br>
                      <a:r>
                        <a:rPr lang="en-US" sz="900">
                          <a:effectLst/>
                        </a:rPr>
                        <a:t>        return map;</a:t>
                      </a:r>
                      <a:br>
                        <a:rPr lang="en-US" sz="900">
                          <a:effectLst/>
                        </a:rPr>
                      </a:br>
                      <a:r>
                        <a:rPr lang="en-US" sz="900">
                          <a:effectLst/>
                        </a:rPr>
                        <a:t>    }</a:t>
                      </a:r>
                      <a:br>
                        <a:rPr lang="en-US" sz="900">
                          <a:effectLst/>
                        </a:rPr>
                      </a:br>
                      <a:r>
                        <a:rPr lang="en-US" sz="900">
                          <a:effectLst/>
                        </a:rPr>
                        <a:t>}</a:t>
                      </a:r>
                      <a:endParaRPr lang="zh-CN" sz="1000">
                        <a:effectLst/>
                        <a:latin typeface="Times New Roman" panose="02020603050405020304" pitchFamily="18" charset="0"/>
                      </a:endParaRPr>
                    </a:p>
                  </a:txBody>
                  <a:tcPr marL="67397" marR="67397" marT="0" marB="0"/>
                </a:tc>
                <a:extLst>
                  <a:ext uri="{0D108BD9-81ED-4DB2-BD59-A6C34878D82A}">
                    <a16:rowId xmlns:a16="http://schemas.microsoft.com/office/drawing/2014/main" val="2755710943"/>
                  </a:ext>
                </a:extLst>
              </a:tr>
            </a:tbl>
          </a:graphicData>
        </a:graphic>
      </p:graphicFrame>
    </p:spTree>
    <p:extLst>
      <p:ext uri="{BB962C8B-B14F-4D97-AF65-F5344CB8AC3E}">
        <p14:creationId xmlns:p14="http://schemas.microsoft.com/office/powerpoint/2010/main" val="28968923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业务测试类</a:t>
            </a:r>
            <a:endParaRPr lang="zh-CN" altLang="en-US"/>
          </a:p>
        </p:txBody>
      </p:sp>
      <p:graphicFrame>
        <p:nvGraphicFramePr>
          <p:cNvPr id="4" name="表格 3"/>
          <p:cNvGraphicFramePr>
            <a:graphicFrameLocks noGrp="1"/>
          </p:cNvGraphicFramePr>
          <p:nvPr>
            <p:extLst/>
          </p:nvPr>
        </p:nvGraphicFramePr>
        <p:xfrm>
          <a:off x="167799" y="849086"/>
          <a:ext cx="11736334" cy="5805713"/>
        </p:xfrm>
        <a:graphic>
          <a:graphicData uri="http://schemas.openxmlformats.org/drawingml/2006/table">
            <a:tbl>
              <a:tblPr firstRow="1" firstCol="1" lastRow="1" lastCol="1" bandRow="1" bandCol="1">
                <a:tableStyleId>{5940675A-B579-460E-94D1-54222C63F5DA}</a:tableStyleId>
              </a:tblPr>
              <a:tblGrid>
                <a:gridCol w="11736334">
                  <a:extLst>
                    <a:ext uri="{9D8B030D-6E8A-4147-A177-3AD203B41FA5}">
                      <a16:colId xmlns:a16="http://schemas.microsoft.com/office/drawing/2014/main" val="1137088131"/>
                    </a:ext>
                  </a:extLst>
                </a:gridCol>
              </a:tblGrid>
              <a:tr h="5805713">
                <a:tc>
                  <a:txBody>
                    <a:bodyPr/>
                    <a:lstStyle/>
                    <a:p>
                      <a:r>
                        <a:rPr lang="en-US" sz="900">
                          <a:effectLst/>
                        </a:rPr>
                        <a:t>package com.yootk.test;</a:t>
                      </a:r>
                      <a:br>
                        <a:rPr lang="en-US" sz="900">
                          <a:effectLst/>
                        </a:rPr>
                      </a:br>
                      <a:r>
                        <a:rPr lang="en-US" sz="900">
                          <a:effectLst/>
                        </a:rPr>
                        <a:t>@ExtendWith(SpringExtension.class) 			// </a:t>
                      </a:r>
                      <a:r>
                        <a:rPr lang="zh-CN" sz="900">
                          <a:effectLst/>
                        </a:rPr>
                        <a:t>使用</a:t>
                      </a:r>
                      <a:r>
                        <a:rPr lang="en-US" sz="900">
                          <a:effectLst/>
                        </a:rPr>
                        <a:t>JUnit5</a:t>
                      </a:r>
                      <a:r>
                        <a:rPr lang="zh-CN" sz="900">
                          <a:effectLst/>
                        </a:rPr>
                        <a:t>测试工具</a:t>
                      </a:r>
                      <a:r>
                        <a:rPr lang="en-US" sz="900">
                          <a:effectLst/>
                        </a:rPr>
                        <a:t/>
                      </a:r>
                      <a:br>
                        <a:rPr lang="en-US" sz="900">
                          <a:effectLst/>
                        </a:rPr>
                      </a:br>
                      <a:r>
                        <a:rPr lang="en-US" sz="900">
                          <a:effectLst/>
                        </a:rPr>
                        <a:t>@WebAppConfiguration 					// </a:t>
                      </a:r>
                      <a:r>
                        <a:rPr lang="zh-CN" sz="900">
                          <a:effectLst/>
                        </a:rPr>
                        <a:t>启动</a:t>
                      </a:r>
                      <a:r>
                        <a:rPr lang="en-US" sz="900">
                          <a:effectLst/>
                        </a:rPr>
                        <a:t>WEB</a:t>
                      </a:r>
                      <a:r>
                        <a:rPr lang="zh-CN" sz="900">
                          <a:effectLst/>
                        </a:rPr>
                        <a:t>运行环境</a:t>
                      </a:r>
                      <a:r>
                        <a:rPr lang="en-US" sz="900">
                          <a:effectLst/>
                        </a:rPr>
                        <a:t/>
                      </a:r>
                      <a:br>
                        <a:rPr lang="en-US" sz="900">
                          <a:effectLst/>
                        </a:rPr>
                      </a:br>
                      <a:r>
                        <a:rPr lang="en-US" sz="900">
                          <a:effectLst/>
                        </a:rPr>
                        <a:t>@SpringBootTest(classes = StartProviderDept8001Application.class) 	// </a:t>
                      </a:r>
                      <a:r>
                        <a:rPr lang="zh-CN" sz="900">
                          <a:effectLst/>
                        </a:rPr>
                        <a:t>配置程序启动类</a:t>
                      </a:r>
                      <a:r>
                        <a:rPr lang="en-US" sz="900">
                          <a:effectLst/>
                        </a:rPr>
                        <a:t/>
                      </a:r>
                      <a:br>
                        <a:rPr lang="en-US" sz="900">
                          <a:effectLst/>
                        </a:rPr>
                      </a:br>
                      <a:r>
                        <a:rPr lang="en-US" sz="900">
                          <a:effectLst/>
                        </a:rPr>
                        <a:t>public class TestDeptService { 				// </a:t>
                      </a:r>
                      <a:r>
                        <a:rPr lang="zh-CN" sz="900">
                          <a:effectLst/>
                        </a:rPr>
                        <a:t>业务测试类</a:t>
                      </a:r>
                      <a:r>
                        <a:rPr lang="en-US" sz="900">
                          <a:effectLst/>
                        </a:rPr>
                        <a:t/>
                      </a:r>
                      <a:br>
                        <a:rPr lang="en-US" sz="900">
                          <a:effectLst/>
                        </a:rPr>
                      </a:br>
                      <a:r>
                        <a:rPr lang="en-US" sz="900">
                          <a:effectLst/>
                        </a:rPr>
                        <a:t>    @Autowired</a:t>
                      </a:r>
                      <a:br>
                        <a:rPr lang="en-US" sz="900">
                          <a:effectLst/>
                        </a:rPr>
                      </a:br>
                      <a:r>
                        <a:rPr lang="en-US" sz="900">
                          <a:effectLst/>
                        </a:rPr>
                        <a:t>    private IDeptService deptService; 			// </a:t>
                      </a:r>
                      <a:r>
                        <a:rPr lang="zh-CN" sz="900">
                          <a:effectLst/>
                        </a:rPr>
                        <a:t>注入业务层实例</a:t>
                      </a:r>
                      <a:r>
                        <a:rPr lang="en-US" sz="900">
                          <a:effectLst/>
                        </a:rPr>
                        <a:t/>
                      </a:r>
                      <a:br>
                        <a:rPr lang="en-US" sz="900">
                          <a:effectLst/>
                        </a:rPr>
                      </a:br>
                      <a:r>
                        <a:rPr lang="en-US" sz="900">
                          <a:effectLst/>
                        </a:rPr>
                        <a:t>    @Test</a:t>
                      </a:r>
                      <a:br>
                        <a:rPr lang="en-US" sz="900">
                          <a:effectLst/>
                        </a:rPr>
                      </a:br>
                      <a:r>
                        <a:rPr lang="en-US" sz="900">
                          <a:effectLst/>
                        </a:rPr>
                        <a:t>    public void testGet() { 				// </a:t>
                      </a:r>
                      <a:r>
                        <a:rPr lang="zh-CN" sz="900">
                          <a:effectLst/>
                        </a:rPr>
                        <a:t>查询测试</a:t>
                      </a:r>
                      <a:r>
                        <a:rPr lang="en-US" sz="900">
                          <a:effectLst/>
                        </a:rPr>
                        <a:t/>
                      </a:r>
                      <a:br>
                        <a:rPr lang="en-US" sz="900">
                          <a:effectLst/>
                        </a:rPr>
                      </a:br>
                      <a:r>
                        <a:rPr lang="en-US" sz="900">
                          <a:effectLst/>
                        </a:rPr>
                        <a:t>        DeptDTO deptDTO = this.deptService.get(1); 		// </a:t>
                      </a:r>
                      <a:r>
                        <a:rPr lang="zh-CN" sz="900">
                          <a:effectLst/>
                        </a:rPr>
                        <a:t>调用业务方法</a:t>
                      </a:r>
                      <a:r>
                        <a:rPr lang="en-US" sz="900">
                          <a:effectLst/>
                        </a:rPr>
                        <a:t/>
                      </a:r>
                      <a:br>
                        <a:rPr lang="en-US" sz="900">
                          <a:effectLst/>
                        </a:rPr>
                      </a:br>
                      <a:r>
                        <a:rPr lang="en-US" sz="900">
                          <a:effectLst/>
                        </a:rPr>
                        <a:t>        Assertions.assertNotNull(deptDTO); 			// </a:t>
                      </a:r>
                      <a:r>
                        <a:rPr lang="zh-CN" sz="900">
                          <a:effectLst/>
                        </a:rPr>
                        <a:t>结果测试</a:t>
                      </a:r>
                      <a:r>
                        <a:rPr lang="en-US" sz="900">
                          <a:effectLst/>
                        </a:rPr>
                        <a:t/>
                      </a:r>
                      <a:br>
                        <a:rPr lang="en-US" sz="900">
                          <a:effectLst/>
                        </a:rPr>
                      </a:br>
                      <a:r>
                        <a:rPr lang="en-US" sz="900">
                          <a:effectLst/>
                        </a:rPr>
                        <a:t>    }</a:t>
                      </a:r>
                      <a:br>
                        <a:rPr lang="en-US" sz="900">
                          <a:effectLst/>
                        </a:rPr>
                      </a:br>
                      <a:r>
                        <a:rPr lang="en-US" sz="900">
                          <a:effectLst/>
                        </a:rPr>
                        <a:t>    @Test</a:t>
                      </a:r>
                      <a:br>
                        <a:rPr lang="en-US" sz="900">
                          <a:effectLst/>
                        </a:rPr>
                      </a:br>
                      <a:r>
                        <a:rPr lang="en-US" sz="900">
                          <a:effectLst/>
                        </a:rPr>
                        <a:t>    public void testAdd() { 				// </a:t>
                      </a:r>
                      <a:r>
                        <a:rPr lang="zh-CN" sz="900">
                          <a:effectLst/>
                        </a:rPr>
                        <a:t>增加测试</a:t>
                      </a:r>
                      <a:r>
                        <a:rPr lang="en-US" sz="900">
                          <a:effectLst/>
                        </a:rPr>
                        <a:t/>
                      </a:r>
                      <a:br>
                        <a:rPr lang="en-US" sz="900">
                          <a:effectLst/>
                        </a:rPr>
                      </a:br>
                      <a:r>
                        <a:rPr lang="en-US" sz="900">
                          <a:effectLst/>
                        </a:rPr>
                        <a:t>        DeptDTO deptDTO = new DeptDTO();			// </a:t>
                      </a:r>
                      <a:r>
                        <a:rPr lang="zh-CN" sz="900">
                          <a:effectLst/>
                        </a:rPr>
                        <a:t>实例化</a:t>
                      </a:r>
                      <a:r>
                        <a:rPr lang="en-US" sz="900">
                          <a:effectLst/>
                        </a:rPr>
                        <a:t>DTO</a:t>
                      </a:r>
                      <a:r>
                        <a:rPr lang="zh-CN" sz="900">
                          <a:effectLst/>
                        </a:rPr>
                        <a:t>对象</a:t>
                      </a:r>
                      <a:r>
                        <a:rPr lang="en-US" sz="900">
                          <a:effectLst/>
                        </a:rPr>
                        <a:t/>
                      </a:r>
                      <a:br>
                        <a:rPr lang="en-US" sz="900">
                          <a:effectLst/>
                        </a:rPr>
                      </a:br>
                      <a:r>
                        <a:rPr lang="en-US" sz="900">
                          <a:effectLst/>
                        </a:rPr>
                        <a:t>        deptDTO.setDname("</a:t>
                      </a:r>
                      <a:r>
                        <a:rPr lang="zh-CN" sz="900">
                          <a:effectLst/>
                        </a:rPr>
                        <a:t>数据部</a:t>
                      </a:r>
                      <a:r>
                        <a:rPr lang="en-US" sz="900">
                          <a:effectLst/>
                        </a:rPr>
                        <a:t>"); 				// </a:t>
                      </a:r>
                      <a:r>
                        <a:rPr lang="zh-CN" sz="900">
                          <a:effectLst/>
                        </a:rPr>
                        <a:t>属性设置</a:t>
                      </a:r>
                      <a:r>
                        <a:rPr lang="en-US" sz="900">
                          <a:effectLst/>
                        </a:rPr>
                        <a:t/>
                      </a:r>
                      <a:br>
                        <a:rPr lang="en-US" sz="900">
                          <a:effectLst/>
                        </a:rPr>
                      </a:br>
                      <a:r>
                        <a:rPr lang="en-US" sz="900">
                          <a:effectLst/>
                        </a:rPr>
                        <a:t>        deptDTO.setLoc("</a:t>
                      </a:r>
                      <a:r>
                        <a:rPr lang="zh-CN" sz="900">
                          <a:effectLst/>
                        </a:rPr>
                        <a:t>北京</a:t>
                      </a:r>
                      <a:r>
                        <a:rPr lang="en-US" sz="900">
                          <a:effectLst/>
                        </a:rPr>
                        <a:t>"); 				// </a:t>
                      </a:r>
                      <a:r>
                        <a:rPr lang="zh-CN" sz="900">
                          <a:effectLst/>
                        </a:rPr>
                        <a:t>属性设置</a:t>
                      </a:r>
                      <a:r>
                        <a:rPr lang="en-US" sz="900">
                          <a:effectLst/>
                        </a:rPr>
                        <a:t/>
                      </a:r>
                      <a:br>
                        <a:rPr lang="en-US" sz="900">
                          <a:effectLst/>
                        </a:rPr>
                      </a:br>
                      <a:r>
                        <a:rPr lang="en-US" sz="900">
                          <a:effectLst/>
                        </a:rPr>
                        <a:t>        Assertions.assertTrue(this.deptService.add(deptDTO));// </a:t>
                      </a:r>
                      <a:r>
                        <a:rPr lang="zh-CN" sz="900">
                          <a:effectLst/>
                        </a:rPr>
                        <a:t>调用业务方法</a:t>
                      </a:r>
                      <a:r>
                        <a:rPr lang="en-US" sz="900">
                          <a:effectLst/>
                        </a:rPr>
                        <a:t/>
                      </a:r>
                      <a:br>
                        <a:rPr lang="en-US" sz="900">
                          <a:effectLst/>
                        </a:rPr>
                      </a:br>
                      <a:r>
                        <a:rPr lang="en-US" sz="900">
                          <a:effectLst/>
                        </a:rPr>
                        <a:t>    }</a:t>
                      </a:r>
                      <a:br>
                        <a:rPr lang="en-US" sz="900">
                          <a:effectLst/>
                        </a:rPr>
                      </a:br>
                      <a:r>
                        <a:rPr lang="en-US" sz="900">
                          <a:effectLst/>
                        </a:rPr>
                        <a:t>    @Test</a:t>
                      </a:r>
                      <a:br>
                        <a:rPr lang="en-US" sz="900">
                          <a:effectLst/>
                        </a:rPr>
                      </a:br>
                      <a:r>
                        <a:rPr lang="en-US" sz="900">
                          <a:effectLst/>
                        </a:rPr>
                        <a:t>    public void testList() { 				// </a:t>
                      </a:r>
                      <a:r>
                        <a:rPr lang="zh-CN" sz="900">
                          <a:effectLst/>
                        </a:rPr>
                        <a:t>查询测试</a:t>
                      </a:r>
                      <a:r>
                        <a:rPr lang="en-US" sz="900">
                          <a:effectLst/>
                        </a:rPr>
                        <a:t/>
                      </a:r>
                      <a:br>
                        <a:rPr lang="en-US" sz="900">
                          <a:effectLst/>
                        </a:rPr>
                      </a:br>
                      <a:r>
                        <a:rPr lang="en-US" sz="900">
                          <a:effectLst/>
                        </a:rPr>
                        <a:t>        List&lt;DeptDTO&gt; deptList = this.deptService.list();	// </a:t>
                      </a:r>
                      <a:r>
                        <a:rPr lang="zh-CN" sz="900">
                          <a:effectLst/>
                        </a:rPr>
                        <a:t>调用业务方法</a:t>
                      </a:r>
                      <a:r>
                        <a:rPr lang="en-US" sz="900">
                          <a:effectLst/>
                        </a:rPr>
                        <a:t/>
                      </a:r>
                      <a:br>
                        <a:rPr lang="en-US" sz="900">
                          <a:effectLst/>
                        </a:rPr>
                      </a:br>
                      <a:r>
                        <a:rPr lang="en-US" sz="900">
                          <a:effectLst/>
                        </a:rPr>
                        <a:t>        System.out.println(deptList);</a:t>
                      </a:r>
                      <a:br>
                        <a:rPr lang="en-US" sz="900">
                          <a:effectLst/>
                        </a:rPr>
                      </a:br>
                      <a:r>
                        <a:rPr lang="en-US" sz="900">
                          <a:effectLst/>
                        </a:rPr>
                        <a:t>        Assertions.assertTrue(deptList.size() &gt; 0); 		// </a:t>
                      </a:r>
                      <a:r>
                        <a:rPr lang="zh-CN" sz="900">
                          <a:effectLst/>
                        </a:rPr>
                        <a:t>结果测试</a:t>
                      </a:r>
                      <a:r>
                        <a:rPr lang="en-US" sz="900">
                          <a:effectLst/>
                        </a:rPr>
                        <a:t/>
                      </a:r>
                      <a:br>
                        <a:rPr lang="en-US" sz="900">
                          <a:effectLst/>
                        </a:rPr>
                      </a:br>
                      <a:r>
                        <a:rPr lang="en-US" sz="900">
                          <a:effectLst/>
                        </a:rPr>
                        <a:t>    }</a:t>
                      </a:r>
                      <a:br>
                        <a:rPr lang="en-US" sz="900">
                          <a:effectLst/>
                        </a:rPr>
                      </a:br>
                      <a:r>
                        <a:rPr lang="en-US" sz="900">
                          <a:effectLst/>
                        </a:rPr>
                        <a:t>    @Test</a:t>
                      </a:r>
                      <a:br>
                        <a:rPr lang="en-US" sz="900">
                          <a:effectLst/>
                        </a:rPr>
                      </a:br>
                      <a:r>
                        <a:rPr lang="en-US" sz="900">
                          <a:effectLst/>
                        </a:rPr>
                        <a:t>    public void testSplit() { 				// </a:t>
                      </a:r>
                      <a:r>
                        <a:rPr lang="zh-CN" sz="900">
                          <a:effectLst/>
                        </a:rPr>
                        <a:t>查询测试</a:t>
                      </a:r>
                      <a:r>
                        <a:rPr lang="en-US" sz="900">
                          <a:effectLst/>
                        </a:rPr>
                        <a:t/>
                      </a:r>
                      <a:br>
                        <a:rPr lang="en-US" sz="900">
                          <a:effectLst/>
                        </a:rPr>
                      </a:br>
                      <a:r>
                        <a:rPr lang="en-US" sz="900">
                          <a:effectLst/>
                        </a:rPr>
                        <a:t>        Map&lt;String, Object&gt; result = </a:t>
                      </a:r>
                      <a:r>
                        <a:rPr lang="en-US" sz="900" smtClean="0">
                          <a:effectLst/>
                        </a:rPr>
                        <a:t>this.deptService.split( 1</a:t>
                      </a:r>
                      <a:r>
                        <a:rPr lang="en-US" sz="900">
                          <a:effectLst/>
                        </a:rPr>
                        <a:t>, 2, "dname", "</a:t>
                      </a:r>
                      <a:r>
                        <a:rPr lang="zh-CN" sz="900">
                          <a:effectLst/>
                        </a:rPr>
                        <a:t>部</a:t>
                      </a:r>
                      <a:r>
                        <a:rPr lang="en-US" sz="900">
                          <a:effectLst/>
                        </a:rPr>
                        <a:t>"); 			// </a:t>
                      </a:r>
                      <a:r>
                        <a:rPr lang="zh-CN" sz="900">
                          <a:effectLst/>
                        </a:rPr>
                        <a:t>调用业务方法</a:t>
                      </a:r>
                      <a:r>
                        <a:rPr lang="en-US" sz="900">
                          <a:effectLst/>
                        </a:rPr>
                        <a:t/>
                      </a:r>
                      <a:br>
                        <a:rPr lang="en-US" sz="900">
                          <a:effectLst/>
                        </a:rPr>
                      </a:br>
                      <a:r>
                        <a:rPr lang="en-US" sz="900">
                          <a:effectLst/>
                        </a:rPr>
                        <a:t>        System.out.println(result);</a:t>
                      </a:r>
                      <a:br>
                        <a:rPr lang="en-US" sz="900">
                          <a:effectLst/>
                        </a:rPr>
                      </a:br>
                      <a:r>
                        <a:rPr lang="en-US" sz="900">
                          <a:effectLst/>
                        </a:rPr>
                        <a:t>    }</a:t>
                      </a:r>
                      <a:br>
                        <a:rPr lang="en-US" sz="900">
                          <a:effectLst/>
                        </a:rPr>
                      </a:br>
                      <a:r>
                        <a:rPr lang="en-US" sz="900">
                          <a:effectLst/>
                        </a:rPr>
                        <a:t>}</a:t>
                      </a:r>
                      <a:endParaRPr lang="zh-CN" sz="1000">
                        <a:effectLst/>
                        <a:latin typeface="Times New Roman" panose="02020603050405020304" pitchFamily="18" charset="0"/>
                      </a:endParaRPr>
                    </a:p>
                  </a:txBody>
                  <a:tcPr marL="68580" marR="68580" marT="0" marB="0"/>
                </a:tc>
                <a:extLst>
                  <a:ext uri="{0D108BD9-81ED-4DB2-BD59-A6C34878D82A}">
                    <a16:rowId xmlns:a16="http://schemas.microsoft.com/office/drawing/2014/main" val="2285803902"/>
                  </a:ext>
                </a:extLst>
              </a:tr>
            </a:tbl>
          </a:graphicData>
        </a:graphic>
      </p:graphicFrame>
    </p:spTree>
    <p:extLst>
      <p:ext uri="{BB962C8B-B14F-4D97-AF65-F5344CB8AC3E}">
        <p14:creationId xmlns:p14="http://schemas.microsoft.com/office/powerpoint/2010/main" val="26082491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RESTful</a:t>
            </a:r>
            <a:r>
              <a:rPr lang="zh-CN" altLang="zh-CN"/>
              <a:t>服务接口</a:t>
            </a:r>
            <a:endParaRPr lang="zh-CN" altLang="en-US"/>
          </a:p>
        </p:txBody>
      </p:sp>
      <p:graphicFrame>
        <p:nvGraphicFramePr>
          <p:cNvPr id="4" name="表格 3"/>
          <p:cNvGraphicFramePr>
            <a:graphicFrameLocks noGrp="1"/>
          </p:cNvGraphicFramePr>
          <p:nvPr>
            <p:extLst/>
          </p:nvPr>
        </p:nvGraphicFramePr>
        <p:xfrm>
          <a:off x="188966" y="801475"/>
          <a:ext cx="11774434" cy="5849091"/>
        </p:xfrm>
        <a:graphic>
          <a:graphicData uri="http://schemas.openxmlformats.org/drawingml/2006/table">
            <a:tbl>
              <a:tblPr firstRow="1" firstCol="1" lastRow="1" lastCol="1" bandRow="1" bandCol="1">
                <a:tableStyleId>{5940675A-B579-460E-94D1-54222C63F5DA}</a:tableStyleId>
              </a:tblPr>
              <a:tblGrid>
                <a:gridCol w="11774434">
                  <a:extLst>
                    <a:ext uri="{9D8B030D-6E8A-4147-A177-3AD203B41FA5}">
                      <a16:colId xmlns:a16="http://schemas.microsoft.com/office/drawing/2014/main" val="708527216"/>
                    </a:ext>
                  </a:extLst>
                </a:gridCol>
              </a:tblGrid>
              <a:tr h="5849091">
                <a:tc>
                  <a:txBody>
                    <a:bodyPr/>
                    <a:lstStyle/>
                    <a:p>
                      <a:r>
                        <a:rPr lang="en-US" sz="1400">
                          <a:effectLst/>
                        </a:rPr>
                        <a:t>package com.yootk.provider.action;</a:t>
                      </a:r>
                      <a:br>
                        <a:rPr lang="en-US" sz="1400">
                          <a:effectLst/>
                        </a:rPr>
                      </a:br>
                      <a:r>
                        <a:rPr lang="en-US" sz="1400">
                          <a:effectLst/>
                        </a:rPr>
                        <a:t>@RestController 						// Rest</a:t>
                      </a:r>
                      <a:r>
                        <a:rPr lang="zh-CN" sz="1400">
                          <a:effectLst/>
                        </a:rPr>
                        <a:t>控制器</a:t>
                      </a:r>
                      <a:r>
                        <a:rPr lang="en-US" sz="1400">
                          <a:effectLst/>
                        </a:rPr>
                        <a:t/>
                      </a:r>
                      <a:br>
                        <a:rPr lang="en-US" sz="1400">
                          <a:effectLst/>
                        </a:rPr>
                      </a:br>
                      <a:r>
                        <a:rPr lang="en-US" sz="1400">
                          <a:effectLst/>
                        </a:rPr>
                        <a:t>@RequestMapping("/provider/dept/*") 			// </a:t>
                      </a:r>
                      <a:r>
                        <a:rPr lang="zh-CN" sz="1400">
                          <a:effectLst/>
                        </a:rPr>
                        <a:t>父路径</a:t>
                      </a:r>
                      <a:r>
                        <a:rPr lang="en-US" sz="1400">
                          <a:effectLst/>
                        </a:rPr>
                        <a:t/>
                      </a:r>
                      <a:br>
                        <a:rPr lang="en-US" sz="1400">
                          <a:effectLst/>
                        </a:rPr>
                      </a:br>
                      <a:r>
                        <a:rPr lang="en-US" sz="1400">
                          <a:effectLst/>
                        </a:rPr>
                        <a:t>public class DeptAction {</a:t>
                      </a:r>
                      <a:br>
                        <a:rPr lang="en-US" sz="1400">
                          <a:effectLst/>
                        </a:rPr>
                      </a:br>
                      <a:r>
                        <a:rPr lang="en-US" sz="1400">
                          <a:effectLst/>
                        </a:rPr>
                        <a:t>    @Autowired</a:t>
                      </a:r>
                      <a:br>
                        <a:rPr lang="en-US" sz="1400">
                          <a:effectLst/>
                        </a:rPr>
                      </a:br>
                      <a:r>
                        <a:rPr lang="en-US" sz="1400">
                          <a:effectLst/>
                        </a:rPr>
                        <a:t>    private IDeptService deptService; 			// </a:t>
                      </a:r>
                      <a:r>
                        <a:rPr lang="zh-CN" sz="1400">
                          <a:effectLst/>
                        </a:rPr>
                        <a:t>注入业务接口实例</a:t>
                      </a:r>
                      <a:r>
                        <a:rPr lang="en-US" sz="1400">
                          <a:effectLst/>
                        </a:rPr>
                        <a:t/>
                      </a:r>
                      <a:br>
                        <a:rPr lang="en-US" sz="1400">
                          <a:effectLst/>
                        </a:rPr>
                      </a:br>
                      <a:r>
                        <a:rPr lang="en-US" sz="1400">
                          <a:effectLst/>
                        </a:rPr>
                        <a:t>    @GetMapping("get/{id}") 				// </a:t>
                      </a:r>
                      <a:r>
                        <a:rPr lang="zh-CN" sz="1400">
                          <a:effectLst/>
                        </a:rPr>
                        <a:t>子路径</a:t>
                      </a:r>
                      <a:r>
                        <a:rPr lang="en-US" sz="1400">
                          <a:effectLst/>
                        </a:rPr>
                        <a:t/>
                      </a:r>
                      <a:br>
                        <a:rPr lang="en-US" sz="1400">
                          <a:effectLst/>
                        </a:rPr>
                      </a:br>
                      <a:r>
                        <a:rPr lang="en-US" sz="1400">
                          <a:effectLst/>
                        </a:rPr>
                        <a:t>    public Object get(@PathVariable("id") long id) {</a:t>
                      </a:r>
                      <a:br>
                        <a:rPr lang="en-US" sz="1400">
                          <a:effectLst/>
                        </a:rPr>
                      </a:br>
                      <a:r>
                        <a:rPr lang="en-US" sz="1400">
                          <a:effectLst/>
                        </a:rPr>
                        <a:t>        return this.deptService.get(id); 			// </a:t>
                      </a:r>
                      <a:r>
                        <a:rPr lang="zh-CN" sz="1400">
                          <a:effectLst/>
                        </a:rPr>
                        <a:t>部门信息加载</a:t>
                      </a:r>
                      <a:r>
                        <a:rPr lang="en-US" sz="1400">
                          <a:effectLst/>
                        </a:rPr>
                        <a:t/>
                      </a:r>
                      <a:br>
                        <a:rPr lang="en-US" sz="1400">
                          <a:effectLst/>
                        </a:rPr>
                      </a:br>
                      <a:r>
                        <a:rPr lang="en-US" sz="1400">
                          <a:effectLst/>
                        </a:rPr>
                        <a:t>    }</a:t>
                      </a:r>
                      <a:br>
                        <a:rPr lang="en-US" sz="1400">
                          <a:effectLst/>
                        </a:rPr>
                      </a:br>
                      <a:r>
                        <a:rPr lang="en-US" sz="1400">
                          <a:effectLst/>
                        </a:rPr>
                        <a:t>    @PostMapping("add") 					// </a:t>
                      </a:r>
                      <a:r>
                        <a:rPr lang="zh-CN" sz="1400">
                          <a:effectLst/>
                        </a:rPr>
                        <a:t>子路径</a:t>
                      </a:r>
                      <a:r>
                        <a:rPr lang="en-US" sz="1400">
                          <a:effectLst/>
                        </a:rPr>
                        <a:t/>
                      </a:r>
                      <a:br>
                        <a:rPr lang="en-US" sz="1400">
                          <a:effectLst/>
                        </a:rPr>
                      </a:br>
                      <a:r>
                        <a:rPr lang="en-US" sz="1400">
                          <a:effectLst/>
                        </a:rPr>
                        <a:t>    public Object add(DeptDTO deptDTO) {			// </a:t>
                      </a:r>
                      <a:r>
                        <a:rPr lang="zh-CN" sz="1400">
                          <a:effectLst/>
                        </a:rPr>
                        <a:t>对象转换</a:t>
                      </a:r>
                      <a:r>
                        <a:rPr lang="en-US" sz="1400">
                          <a:effectLst/>
                        </a:rPr>
                        <a:t/>
                      </a:r>
                      <a:br>
                        <a:rPr lang="en-US" sz="1400">
                          <a:effectLst/>
                        </a:rPr>
                      </a:br>
                      <a:r>
                        <a:rPr lang="en-US" sz="1400">
                          <a:effectLst/>
                        </a:rPr>
                        <a:t>        return this.deptService.add(deptDTO); 		// </a:t>
                      </a:r>
                      <a:r>
                        <a:rPr lang="zh-CN" sz="1400">
                          <a:effectLst/>
                        </a:rPr>
                        <a:t>部门信息添加</a:t>
                      </a:r>
                      <a:r>
                        <a:rPr lang="en-US" sz="1400">
                          <a:effectLst/>
                        </a:rPr>
                        <a:t/>
                      </a:r>
                      <a:br>
                        <a:rPr lang="en-US" sz="1400">
                          <a:effectLst/>
                        </a:rPr>
                      </a:br>
                      <a:r>
                        <a:rPr lang="en-US" sz="1400">
                          <a:effectLst/>
                        </a:rPr>
                        <a:t>    }</a:t>
                      </a:r>
                      <a:br>
                        <a:rPr lang="en-US" sz="1400">
                          <a:effectLst/>
                        </a:rPr>
                      </a:br>
                      <a:r>
                        <a:rPr lang="en-US" sz="1400">
                          <a:effectLst/>
                        </a:rPr>
                        <a:t>    @GetMapping("list") 					// </a:t>
                      </a:r>
                      <a:r>
                        <a:rPr lang="zh-CN" sz="1400">
                          <a:effectLst/>
                        </a:rPr>
                        <a:t>子路径</a:t>
                      </a:r>
                      <a:r>
                        <a:rPr lang="en-US" sz="1400">
                          <a:effectLst/>
                        </a:rPr>
                        <a:t/>
                      </a:r>
                      <a:br>
                        <a:rPr lang="en-US" sz="1400">
                          <a:effectLst/>
                        </a:rPr>
                      </a:br>
                      <a:r>
                        <a:rPr lang="en-US" sz="1400">
                          <a:effectLst/>
                        </a:rPr>
                        <a:t>    public Object list() {</a:t>
                      </a:r>
                      <a:br>
                        <a:rPr lang="en-US" sz="1400">
                          <a:effectLst/>
                        </a:rPr>
                      </a:br>
                      <a:r>
                        <a:rPr lang="en-US" sz="1400">
                          <a:effectLst/>
                        </a:rPr>
                        <a:t>        return this.deptService.list();			// </a:t>
                      </a:r>
                      <a:r>
                        <a:rPr lang="zh-CN" sz="1400">
                          <a:effectLst/>
                        </a:rPr>
                        <a:t>部门信息列表</a:t>
                      </a:r>
                      <a:r>
                        <a:rPr lang="en-US" sz="1400">
                          <a:effectLst/>
                        </a:rPr>
                        <a:t/>
                      </a:r>
                      <a:br>
                        <a:rPr lang="en-US" sz="1400">
                          <a:effectLst/>
                        </a:rPr>
                      </a:br>
                      <a:r>
                        <a:rPr lang="en-US" sz="1400">
                          <a:effectLst/>
                        </a:rPr>
                        <a:t>    }</a:t>
                      </a:r>
                      <a:br>
                        <a:rPr lang="en-US" sz="1400">
                          <a:effectLst/>
                        </a:rPr>
                      </a:br>
                      <a:r>
                        <a:rPr lang="en-US" sz="1400">
                          <a:effectLst/>
                        </a:rPr>
                        <a:t>    @GetMapping("split") 					// </a:t>
                      </a:r>
                      <a:r>
                        <a:rPr lang="zh-CN" sz="1400">
                          <a:effectLst/>
                        </a:rPr>
                        <a:t>子路径</a:t>
                      </a:r>
                      <a:r>
                        <a:rPr lang="en-US" sz="1400">
                          <a:effectLst/>
                        </a:rPr>
                        <a:t/>
                      </a:r>
                      <a:br>
                        <a:rPr lang="en-US" sz="1400">
                          <a:effectLst/>
                        </a:rPr>
                      </a:br>
                      <a:r>
                        <a:rPr lang="en-US" sz="1400">
                          <a:effectLst/>
                        </a:rPr>
                        <a:t>    public Object split(int cp, int ls, String col, String kw) {</a:t>
                      </a:r>
                      <a:br>
                        <a:rPr lang="en-US" sz="1400">
                          <a:effectLst/>
                        </a:rPr>
                      </a:br>
                      <a:r>
                        <a:rPr lang="en-US" sz="1400">
                          <a:effectLst/>
                        </a:rPr>
                        <a:t>        return this.deptService.split(cp, ls, col, kw); 	// </a:t>
                      </a:r>
                      <a:r>
                        <a:rPr lang="zh-CN" sz="1400">
                          <a:effectLst/>
                        </a:rPr>
                        <a:t>部门信息分页</a:t>
                      </a:r>
                      <a:r>
                        <a:rPr lang="en-US" sz="1400">
                          <a:effectLst/>
                        </a:rPr>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2035099642"/>
                  </a:ext>
                </a:extLst>
              </a:tr>
            </a:tbl>
          </a:graphicData>
        </a:graphic>
      </p:graphicFrame>
    </p:spTree>
    <p:extLst>
      <p:ext uri="{BB962C8B-B14F-4D97-AF65-F5344CB8AC3E}">
        <p14:creationId xmlns:p14="http://schemas.microsoft.com/office/powerpoint/2010/main" val="17446386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创建程序启动类</a:t>
            </a:r>
            <a:endParaRPr lang="zh-CN" altLang="en-US"/>
          </a:p>
        </p:txBody>
      </p:sp>
      <p:graphicFrame>
        <p:nvGraphicFramePr>
          <p:cNvPr id="4" name="表格 3"/>
          <p:cNvGraphicFramePr>
            <a:graphicFrameLocks noGrp="1"/>
          </p:cNvGraphicFramePr>
          <p:nvPr>
            <p:extLst/>
          </p:nvPr>
        </p:nvGraphicFramePr>
        <p:xfrm>
          <a:off x="167798" y="849087"/>
          <a:ext cx="11757501" cy="2596846"/>
        </p:xfrm>
        <a:graphic>
          <a:graphicData uri="http://schemas.openxmlformats.org/drawingml/2006/table">
            <a:tbl>
              <a:tblPr firstRow="1" firstCol="1" lastRow="1" lastCol="1" bandRow="1" bandCol="1">
                <a:tableStyleId>{5940675A-B579-460E-94D1-54222C63F5DA}</a:tableStyleId>
              </a:tblPr>
              <a:tblGrid>
                <a:gridCol w="11757501">
                  <a:extLst>
                    <a:ext uri="{9D8B030D-6E8A-4147-A177-3AD203B41FA5}">
                      <a16:colId xmlns:a16="http://schemas.microsoft.com/office/drawing/2014/main" val="2593937278"/>
                    </a:ext>
                  </a:extLst>
                </a:gridCol>
              </a:tblGrid>
              <a:tr h="2596846">
                <a:tc>
                  <a:txBody>
                    <a:bodyPr/>
                    <a:lstStyle/>
                    <a:p>
                      <a:r>
                        <a:rPr lang="en-US" sz="1600">
                          <a:effectLst/>
                        </a:rPr>
                        <a:t>package com.yootk.provider;</a:t>
                      </a:r>
                      <a:br>
                        <a:rPr lang="en-US" sz="1600">
                          <a:effectLst/>
                        </a:rPr>
                      </a:br>
                      <a:r>
                        <a:rPr lang="en-US" sz="1600">
                          <a:effectLst/>
                        </a:rPr>
                        <a:t>@SpringBootApplication</a:t>
                      </a:r>
                      <a:br>
                        <a:rPr lang="en-US" sz="1600">
                          <a:effectLst/>
                        </a:rPr>
                      </a:br>
                      <a:r>
                        <a:rPr lang="en-US" sz="1600">
                          <a:effectLst/>
                        </a:rPr>
                        <a:t>public class StartProviderDept8001Application { 		// </a:t>
                      </a:r>
                      <a:r>
                        <a:rPr lang="zh-CN" sz="1600">
                          <a:effectLst/>
                        </a:rPr>
                        <a:t>李兴华高薪就业编程训练营</a:t>
                      </a:r>
                      <a:r>
                        <a:rPr lang="en-US" sz="1600">
                          <a:effectLst/>
                        </a:rPr>
                        <a:t/>
                      </a:r>
                      <a:br>
                        <a:rPr lang="en-US" sz="1600">
                          <a:effectLst/>
                        </a:rPr>
                      </a:br>
                      <a:r>
                        <a:rPr lang="en-US" sz="1600">
                          <a:effectLst/>
                        </a:rPr>
                        <a:t>    public static void main(String[] args) { 		// </a:t>
                      </a:r>
                      <a:r>
                        <a:rPr lang="zh-CN" sz="1600">
                          <a:effectLst/>
                        </a:rPr>
                        <a:t>沐言科技：</a:t>
                      </a:r>
                      <a:r>
                        <a:rPr lang="en-US" sz="1600">
                          <a:effectLst/>
                        </a:rPr>
                        <a:t>www.yootk.com</a:t>
                      </a:r>
                      <a:br>
                        <a:rPr lang="en-US" sz="1600">
                          <a:effectLst/>
                        </a:rPr>
                      </a:br>
                      <a:r>
                        <a:rPr lang="en-US" sz="1600">
                          <a:effectLst/>
                        </a:rPr>
                        <a:t>        SpringApplication.run(StartProviderDept8001Application.class, args); // </a:t>
                      </a:r>
                      <a:r>
                        <a:rPr lang="zh-CN" sz="1600">
                          <a:effectLst/>
                        </a:rPr>
                        <a:t>服务启动</a:t>
                      </a:r>
                      <a:r>
                        <a:rPr lang="en-US" sz="1600">
                          <a:effectLst/>
                        </a:rPr>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871570007"/>
                  </a:ext>
                </a:extLst>
              </a:tr>
            </a:tbl>
          </a:graphicData>
        </a:graphic>
      </p:graphicFrame>
    </p:spTree>
    <p:extLst>
      <p:ext uri="{BB962C8B-B14F-4D97-AF65-F5344CB8AC3E}">
        <p14:creationId xmlns:p14="http://schemas.microsoft.com/office/powerpoint/2010/main" val="5010879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范例：数据库创建脚本</a:t>
            </a:r>
          </a:p>
        </p:txBody>
      </p:sp>
      <p:graphicFrame>
        <p:nvGraphicFramePr>
          <p:cNvPr id="4" name="表格 3"/>
          <p:cNvGraphicFramePr>
            <a:graphicFrameLocks noGrp="1"/>
          </p:cNvGraphicFramePr>
          <p:nvPr>
            <p:extLst/>
          </p:nvPr>
        </p:nvGraphicFramePr>
        <p:xfrm>
          <a:off x="201754" y="849086"/>
          <a:ext cx="11788746" cy="5827181"/>
        </p:xfrm>
        <a:graphic>
          <a:graphicData uri="http://schemas.openxmlformats.org/drawingml/2006/table">
            <a:tbl>
              <a:tblPr firstRow="1" firstCol="1" lastRow="1" lastCol="1" bandRow="1" bandCol="1">
                <a:tableStyleId>{5940675A-B579-460E-94D1-54222C63F5DA}</a:tableStyleId>
              </a:tblPr>
              <a:tblGrid>
                <a:gridCol w="11788746">
                  <a:extLst>
                    <a:ext uri="{9D8B030D-6E8A-4147-A177-3AD203B41FA5}">
                      <a16:colId xmlns:a16="http://schemas.microsoft.com/office/drawing/2014/main" val="943552059"/>
                    </a:ext>
                  </a:extLst>
                </a:gridCol>
              </a:tblGrid>
              <a:tr h="5827181">
                <a:tc>
                  <a:txBody>
                    <a:bodyPr/>
                    <a:lstStyle/>
                    <a:p>
                      <a:r>
                        <a:rPr lang="en-US" sz="1600">
                          <a:effectLst/>
                        </a:rPr>
                        <a:t>DROP DATABASE IF EXISTS yootk8001;</a:t>
                      </a:r>
                      <a:br>
                        <a:rPr lang="en-US" sz="1600">
                          <a:effectLst/>
                        </a:rPr>
                      </a:br>
                      <a:r>
                        <a:rPr lang="en-US" sz="1600">
                          <a:effectLst/>
                        </a:rPr>
                        <a:t>CREATE DATABASE yootk8001 CHARACTER SET UTF8;</a:t>
                      </a:r>
                      <a:br>
                        <a:rPr lang="en-US" sz="1600">
                          <a:effectLst/>
                        </a:rPr>
                      </a:br>
                      <a:r>
                        <a:rPr lang="en-US" sz="1600">
                          <a:effectLst/>
                        </a:rPr>
                        <a:t>USE yootk8001;</a:t>
                      </a:r>
                      <a:br>
                        <a:rPr lang="en-US" sz="1600">
                          <a:effectLst/>
                        </a:rPr>
                      </a:br>
                      <a:r>
                        <a:rPr lang="en-US" sz="1600">
                          <a:effectLst/>
                        </a:rPr>
                        <a:t>CREATE TABLE dept (</a:t>
                      </a:r>
                      <a:br>
                        <a:rPr lang="en-US" sz="1600">
                          <a:effectLst/>
                        </a:rPr>
                      </a:br>
                      <a:r>
                        <a:rPr lang="en-US" sz="1600">
                          <a:effectLst/>
                        </a:rPr>
                        <a:t>    deptno		BIGINT 		AUTO_INCREMENT,</a:t>
                      </a:r>
                      <a:br>
                        <a:rPr lang="en-US" sz="1600">
                          <a:effectLst/>
                        </a:rPr>
                      </a:br>
                      <a:r>
                        <a:rPr lang="en-US" sz="1600">
                          <a:effectLst/>
                        </a:rPr>
                        <a:t>    dname			VARCHAR(50),</a:t>
                      </a:r>
                      <a:br>
                        <a:rPr lang="en-US" sz="1600">
                          <a:effectLst/>
                        </a:rPr>
                      </a:br>
                      <a:r>
                        <a:rPr lang="en-US" sz="1600">
                          <a:effectLst/>
                        </a:rPr>
                        <a:t>    loc			VARCHAR(50),</a:t>
                      </a:r>
                      <a:br>
                        <a:rPr lang="en-US" sz="1600">
                          <a:effectLst/>
                        </a:rPr>
                      </a:br>
                      <a:r>
                        <a:rPr lang="en-US" sz="1600">
                          <a:effectLst/>
                        </a:rPr>
                        <a:t>    CONSTRAINT pk_deptno PRIMARY KEY(deptno)</a:t>
                      </a:r>
                      <a:br>
                        <a:rPr lang="en-US" sz="1600">
                          <a:effectLst/>
                        </a:rPr>
                      </a:br>
                      <a:r>
                        <a:rPr lang="en-US" sz="1600">
                          <a:effectLst/>
                        </a:rPr>
                        <a:t>) ENGINE=InnoDB DEFAULT CHARSET=utf8;</a:t>
                      </a:r>
                      <a:br>
                        <a:rPr lang="en-US" sz="1600">
                          <a:effectLst/>
                        </a:rPr>
                      </a:br>
                      <a:r>
                        <a:rPr lang="en-US" sz="1600">
                          <a:effectLst/>
                        </a:rPr>
                        <a:t>INSERT INTO dept(dname,loc) VALUES ('</a:t>
                      </a:r>
                      <a:r>
                        <a:rPr lang="zh-CN" sz="1600">
                          <a:effectLst/>
                        </a:rPr>
                        <a:t>开发部</a:t>
                      </a:r>
                      <a:r>
                        <a:rPr lang="en-US" sz="1600">
                          <a:effectLst/>
                        </a:rPr>
                        <a:t>', database());</a:t>
                      </a:r>
                      <a:br>
                        <a:rPr lang="en-US" sz="1600">
                          <a:effectLst/>
                        </a:rPr>
                      </a:br>
                      <a:r>
                        <a:rPr lang="en-US" sz="1600">
                          <a:effectLst/>
                        </a:rPr>
                        <a:t>INSERT INTO dept(dname,loc) VALUES ('</a:t>
                      </a:r>
                      <a:r>
                        <a:rPr lang="zh-CN" sz="1600">
                          <a:effectLst/>
                        </a:rPr>
                        <a:t>财务部</a:t>
                      </a:r>
                      <a:r>
                        <a:rPr lang="en-US" sz="1600">
                          <a:effectLst/>
                        </a:rPr>
                        <a:t>', database());</a:t>
                      </a:r>
                      <a:br>
                        <a:rPr lang="en-US" sz="1600">
                          <a:effectLst/>
                        </a:rPr>
                      </a:br>
                      <a:r>
                        <a:rPr lang="en-US" sz="1600">
                          <a:effectLst/>
                        </a:rPr>
                        <a:t>INSERT INTO dept(dname,loc) VALUES ('</a:t>
                      </a:r>
                      <a:r>
                        <a:rPr lang="zh-CN" sz="1600">
                          <a:effectLst/>
                        </a:rPr>
                        <a:t>市场部</a:t>
                      </a:r>
                      <a:r>
                        <a:rPr lang="en-US" sz="1600">
                          <a:effectLst/>
                        </a:rPr>
                        <a:t>', database());</a:t>
                      </a:r>
                      <a:br>
                        <a:rPr lang="en-US" sz="1600">
                          <a:effectLst/>
                        </a:rPr>
                      </a:br>
                      <a:r>
                        <a:rPr lang="en-US" sz="1600">
                          <a:effectLst/>
                        </a:rPr>
                        <a:t>INSERT INTO dept(dname,loc) VALUES ('</a:t>
                      </a:r>
                      <a:r>
                        <a:rPr lang="zh-CN" sz="1600">
                          <a:effectLst/>
                        </a:rPr>
                        <a:t>后勤部</a:t>
                      </a:r>
                      <a:r>
                        <a:rPr lang="en-US" sz="1600">
                          <a:effectLst/>
                        </a:rPr>
                        <a:t>', database());</a:t>
                      </a:r>
                      <a:br>
                        <a:rPr lang="en-US" sz="1600">
                          <a:effectLst/>
                        </a:rPr>
                      </a:br>
                      <a:r>
                        <a:rPr lang="en-US" sz="1600">
                          <a:effectLst/>
                        </a:rPr>
                        <a:t>INSERT INTO dept(dname,loc) VALUES ('</a:t>
                      </a:r>
                      <a:r>
                        <a:rPr lang="zh-CN" sz="1600">
                          <a:effectLst/>
                        </a:rPr>
                        <a:t>公关部</a:t>
                      </a:r>
                      <a:r>
                        <a:rPr lang="en-US" sz="1600">
                          <a:effectLst/>
                        </a:rPr>
                        <a:t>', database());</a:t>
                      </a:r>
                      <a:br>
                        <a:rPr lang="en-US" sz="1600">
                          <a:effectLst/>
                        </a:rPr>
                      </a:br>
                      <a:r>
                        <a:rPr lang="en-US" sz="1600">
                          <a:effectLst/>
                        </a:rPr>
                        <a:t>COMMIT;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529870080"/>
                  </a:ext>
                </a:extLst>
              </a:tr>
            </a:tbl>
          </a:graphicData>
        </a:graphic>
      </p:graphicFrame>
    </p:spTree>
    <p:extLst>
      <p:ext uri="{BB962C8B-B14F-4D97-AF65-F5344CB8AC3E}">
        <p14:creationId xmlns:p14="http://schemas.microsoft.com/office/powerpoint/2010/main" val="13946186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部门微服务接口</a:t>
            </a:r>
            <a:r>
              <a:rPr lang="zh-CN" altLang="zh-CN" smtClean="0"/>
              <a:t>列表</a:t>
            </a:r>
            <a:endParaRPr lang="zh-CN" altLang="en-US"/>
          </a:p>
        </p:txBody>
      </p:sp>
      <p:graphicFrame>
        <p:nvGraphicFramePr>
          <p:cNvPr id="4" name="表格 3"/>
          <p:cNvGraphicFramePr>
            <a:graphicFrameLocks noGrp="1"/>
          </p:cNvGraphicFramePr>
          <p:nvPr>
            <p:extLst/>
          </p:nvPr>
        </p:nvGraphicFramePr>
        <p:xfrm>
          <a:off x="172032" y="849089"/>
          <a:ext cx="11765967" cy="2154276"/>
        </p:xfrm>
        <a:graphic>
          <a:graphicData uri="http://schemas.openxmlformats.org/drawingml/2006/table">
            <a:tbl>
              <a:tblPr firstRow="1" firstCol="1" lastRow="1" lastCol="1" bandRow="1" bandCol="1">
                <a:tableStyleId>{5940675A-B579-460E-94D1-54222C63F5DA}</a:tableStyleId>
              </a:tblPr>
              <a:tblGrid>
                <a:gridCol w="643738">
                  <a:extLst>
                    <a:ext uri="{9D8B030D-6E8A-4147-A177-3AD203B41FA5}">
                      <a16:colId xmlns:a16="http://schemas.microsoft.com/office/drawing/2014/main" val="2673812077"/>
                    </a:ext>
                  </a:extLst>
                </a:gridCol>
                <a:gridCol w="1265447">
                  <a:extLst>
                    <a:ext uri="{9D8B030D-6E8A-4147-A177-3AD203B41FA5}">
                      <a16:colId xmlns:a16="http://schemas.microsoft.com/office/drawing/2014/main" val="3015918329"/>
                    </a:ext>
                  </a:extLst>
                </a:gridCol>
                <a:gridCol w="8673332">
                  <a:extLst>
                    <a:ext uri="{9D8B030D-6E8A-4147-A177-3AD203B41FA5}">
                      <a16:colId xmlns:a16="http://schemas.microsoft.com/office/drawing/2014/main" val="2524675249"/>
                    </a:ext>
                  </a:extLst>
                </a:gridCol>
                <a:gridCol w="1183450">
                  <a:extLst>
                    <a:ext uri="{9D8B030D-6E8A-4147-A177-3AD203B41FA5}">
                      <a16:colId xmlns:a16="http://schemas.microsoft.com/office/drawing/2014/main" val="3746854422"/>
                    </a:ext>
                  </a:extLst>
                </a:gridCol>
              </a:tblGrid>
              <a:tr h="301758">
                <a:tc>
                  <a:txBody>
                    <a:bodyPr/>
                    <a:lstStyle/>
                    <a:p>
                      <a:pPr algn="ctr">
                        <a:spcAft>
                          <a:spcPts val="0"/>
                        </a:spcAft>
                      </a:pPr>
                      <a:r>
                        <a:rPr lang="en-US" sz="1600" kern="100">
                          <a:effectLst/>
                        </a:rPr>
                        <a:t>No.</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请求模式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RESTful</a:t>
                      </a:r>
                      <a:r>
                        <a:rPr lang="zh-CN" sz="1600" kern="100">
                          <a:effectLst/>
                        </a:rPr>
                        <a:t>接口</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描述</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26590901"/>
                  </a:ext>
                </a:extLst>
              </a:tr>
              <a:tr h="301758">
                <a:tc>
                  <a:txBody>
                    <a:bodyPr/>
                    <a:lstStyle/>
                    <a:p>
                      <a:pPr algn="ctr">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GET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600" kern="100">
                          <a:effectLst/>
                        </a:rPr>
                        <a:t>http://provider-dept-8001:8001/provider/dept/list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部门列表</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815512560"/>
                  </a:ext>
                </a:extLst>
              </a:tr>
              <a:tr h="301758">
                <a:tc>
                  <a:txBody>
                    <a:bodyPr/>
                    <a:lstStyle/>
                    <a:p>
                      <a:pPr algn="ctr">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GET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600" kern="100">
                          <a:effectLst/>
                        </a:rPr>
                        <a:t>http://provider-dept-8001:8001/provider/dept/get/{</a:t>
                      </a:r>
                      <a:r>
                        <a:rPr lang="zh-CN" sz="1600" kern="100">
                          <a:effectLst/>
                        </a:rPr>
                        <a:t>部门</a:t>
                      </a:r>
                      <a:r>
                        <a:rPr lang="en-US" sz="1600" kern="100">
                          <a:effectLst/>
                        </a:rPr>
                        <a:t>ID}</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部门查询</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702061792"/>
                  </a:ext>
                </a:extLst>
              </a:tr>
              <a:tr h="905274">
                <a:tc>
                  <a:txBody>
                    <a:bodyPr/>
                    <a:lstStyle/>
                    <a:p>
                      <a:pPr algn="ctr">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GET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600" kern="100">
                          <a:effectLst/>
                        </a:rPr>
                        <a:t>http://provider-dept-8001:8001/provider/dept/split?</a:t>
                      </a:r>
                      <a:endParaRPr lang="zh-CN" sz="1600" kern="100">
                        <a:effectLst/>
                      </a:endParaRPr>
                    </a:p>
                    <a:p>
                      <a:pPr algn="l">
                        <a:spcAft>
                          <a:spcPts val="0"/>
                        </a:spcAft>
                      </a:pPr>
                      <a:r>
                        <a:rPr lang="en-US" sz="1600" kern="100">
                          <a:effectLst/>
                        </a:rPr>
                        <a:t>	cp={</a:t>
                      </a:r>
                      <a:r>
                        <a:rPr lang="zh-CN" sz="1600" kern="100">
                          <a:effectLst/>
                        </a:rPr>
                        <a:t>当前页</a:t>
                      </a:r>
                      <a:r>
                        <a:rPr lang="en-US" sz="1600" kern="100">
                          <a:effectLst/>
                        </a:rPr>
                        <a:t>}&amp;ls={</a:t>
                      </a:r>
                      <a:r>
                        <a:rPr lang="zh-CN" sz="1600" kern="100">
                          <a:effectLst/>
                        </a:rPr>
                        <a:t>每页显示记录行数</a:t>
                      </a:r>
                      <a:r>
                        <a:rPr lang="en-US" sz="1600" kern="100">
                          <a:effectLst/>
                        </a:rPr>
                        <a:t>}&amp;col={</a:t>
                      </a:r>
                      <a:r>
                        <a:rPr lang="zh-CN" sz="1600" kern="100">
                          <a:effectLst/>
                        </a:rPr>
                        <a:t>查询列名称</a:t>
                      </a:r>
                      <a:r>
                        <a:rPr lang="en-US" sz="1600" kern="100">
                          <a:effectLst/>
                        </a:rPr>
                        <a:t>}&amp;kw={</a:t>
                      </a:r>
                      <a:r>
                        <a:rPr lang="zh-CN" sz="1600" kern="100">
                          <a:effectLst/>
                        </a:rPr>
                        <a:t>查询关键字</a:t>
                      </a:r>
                      <a:r>
                        <a:rPr lang="en-US"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部门分页</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4890460"/>
                  </a:ext>
                </a:extLst>
              </a:tr>
              <a:tr h="343728">
                <a:tc>
                  <a:txBody>
                    <a:bodyPr/>
                    <a:lstStyle/>
                    <a:p>
                      <a:pPr algn="ctr">
                        <a:spcAft>
                          <a:spcPts val="0"/>
                        </a:spcAft>
                      </a:pPr>
                      <a:r>
                        <a:rPr lang="en-US" sz="1600" kern="100">
                          <a:effectLst/>
                        </a:rPr>
                        <a:t>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POST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600" kern="100">
                          <a:effectLst/>
                        </a:rPr>
                        <a:t>http://provider-dept-8001:8001/provider/dept/add?dname={</a:t>
                      </a:r>
                      <a:r>
                        <a:rPr lang="zh-CN" sz="1600" kern="100">
                          <a:effectLst/>
                        </a:rPr>
                        <a:t>部门名称</a:t>
                      </a:r>
                      <a:r>
                        <a:rPr lang="en-US" sz="1600" kern="100">
                          <a:effectLst/>
                        </a:rPr>
                        <a:t>}&amp;loc={</a:t>
                      </a:r>
                      <a:r>
                        <a:rPr lang="zh-CN" sz="1600" kern="100">
                          <a:effectLst/>
                        </a:rPr>
                        <a:t>部门位置</a:t>
                      </a:r>
                      <a:r>
                        <a:rPr lang="en-US"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部门增加</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356030491"/>
                  </a:ext>
                </a:extLst>
              </a:tr>
            </a:tbl>
          </a:graphicData>
        </a:graphic>
      </p:graphicFrame>
    </p:spTree>
    <p:extLst>
      <p:ext uri="{BB962C8B-B14F-4D97-AF65-F5344CB8AC3E}">
        <p14:creationId xmlns:p14="http://schemas.microsoft.com/office/powerpoint/2010/main" val="28070257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Postman</a:t>
            </a:r>
            <a:endParaRPr lang="zh-CN" altLang="en-US"/>
          </a:p>
        </p:txBody>
      </p:sp>
      <p:sp>
        <p:nvSpPr>
          <p:cNvPr id="3" name="内容占位符 2"/>
          <p:cNvSpPr>
            <a:spLocks noGrp="1"/>
          </p:cNvSpPr>
          <p:nvPr>
            <p:ph idx="1"/>
          </p:nvPr>
        </p:nvSpPr>
        <p:spPr/>
        <p:txBody>
          <a:bodyPr/>
          <a:lstStyle/>
          <a:p>
            <a:r>
              <a:rPr lang="en-US" altLang="zh-CN"/>
              <a:t>Postman</a:t>
            </a:r>
            <a:r>
              <a:rPr lang="zh-CN" altLang="zh-CN"/>
              <a:t>是一款强大的页面调试工具的客户端，可以直接实现</a:t>
            </a:r>
            <a:r>
              <a:rPr lang="en-US" altLang="zh-CN"/>
              <a:t>WebAPI &amp; HTTP</a:t>
            </a:r>
            <a:r>
              <a:rPr lang="zh-CN" altLang="zh-CN"/>
              <a:t>请求调试功能，同时也可以模拟任意的</a:t>
            </a:r>
            <a:r>
              <a:rPr lang="en-US" altLang="zh-CN"/>
              <a:t>HTTP</a:t>
            </a:r>
            <a:r>
              <a:rPr lang="zh-CN" altLang="zh-CN"/>
              <a:t>请求模式，实现请求参数以及头信息的发送。</a:t>
            </a:r>
            <a:r>
              <a:rPr lang="en-US" altLang="zh-CN"/>
              <a:t>Postman</a:t>
            </a:r>
            <a:r>
              <a:rPr lang="zh-CN" altLang="zh-CN"/>
              <a:t>为开源工具，如果需要使用该工具，直接登录“</a:t>
            </a:r>
            <a:r>
              <a:rPr lang="en-US" altLang="zh-CN"/>
              <a:t>www.postman.com</a:t>
            </a:r>
            <a:r>
              <a:rPr lang="zh-CN" altLang="zh-CN"/>
              <a:t>”官方网站即可下载</a:t>
            </a:r>
            <a:endParaRPr lang="zh-CN" altLang="en-US"/>
          </a:p>
        </p:txBody>
      </p:sp>
      <p:pic>
        <p:nvPicPr>
          <p:cNvPr id="102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7061" y="2321696"/>
            <a:ext cx="9514179" cy="431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3879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a:t>
            </a:r>
            <a:r>
              <a:rPr lang="en-US" altLang="zh-CN"/>
              <a:t>Postman</a:t>
            </a:r>
            <a:r>
              <a:rPr lang="zh-CN" altLang="zh-CN"/>
              <a:t>工作区</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510" y="988028"/>
            <a:ext cx="10596271" cy="53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82469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创建集合</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403" y="890793"/>
            <a:ext cx="11388181" cy="4278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77133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新建请求</a:t>
            </a:r>
            <a:endParaRPr lang="zh-CN" altLang="en-US"/>
          </a:p>
        </p:txBody>
      </p:sp>
      <p:pic>
        <p:nvPicPr>
          <p:cNvPr id="40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787" y="974963"/>
            <a:ext cx="11535413" cy="2717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68917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请求设置与执行</a:t>
            </a:r>
            <a:endParaRPr lang="zh-CN" altLang="en-US"/>
          </a:p>
        </p:txBody>
      </p:sp>
      <p:pic>
        <p:nvPicPr>
          <p:cNvPr id="51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72" y="1055309"/>
            <a:ext cx="11490923" cy="401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85246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请求列表</a:t>
            </a:r>
            <a:endParaRPr lang="zh-CN" altLang="en-US"/>
          </a:p>
        </p:txBody>
      </p:sp>
      <p:pic>
        <p:nvPicPr>
          <p:cNvPr id="61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10" y="849087"/>
            <a:ext cx="10636768" cy="5400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80493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REST</a:t>
            </a:r>
            <a:r>
              <a:rPr lang="zh-CN" altLang="zh-CN"/>
              <a:t>消费端</a:t>
            </a:r>
            <a:endParaRPr lang="zh-CN" altLang="en-US"/>
          </a:p>
        </p:txBody>
      </p:sp>
      <p:sp>
        <p:nvSpPr>
          <p:cNvPr id="3" name="内容占位符 2"/>
          <p:cNvSpPr>
            <a:spLocks noGrp="1"/>
          </p:cNvSpPr>
          <p:nvPr>
            <p:ph idx="1"/>
          </p:nvPr>
        </p:nvSpPr>
        <p:spPr/>
        <p:txBody>
          <a:bodyPr/>
          <a:lstStyle/>
          <a:p>
            <a:r>
              <a:rPr lang="en-US" altLang="zh-CN"/>
              <a:t>SpringCloud</a:t>
            </a:r>
            <a:r>
              <a:rPr lang="zh-CN" altLang="zh-CN"/>
              <a:t>中所提供的微服务为一个个独立的原子单位，而在进行业务处理时，往往需要将通过若干个微服务的调用才可以实现完整的处理业务，同时考虑到安全性的问题，大部分微服务只允许定义为内网访问。这样一来如果要想对外提供完整的业务逻辑，就需要有一个服务整合的应用（或者称为“消费端应用”）出现，该应用可以调用内网服务，同时又可以对外提供新的服务接口</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99" y="2709217"/>
            <a:ext cx="11221790" cy="2409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58838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RestTemplate</a:t>
            </a:r>
            <a:r>
              <a:rPr lang="zh-CN" altLang="zh-CN"/>
              <a:t>继承结构</a:t>
            </a:r>
            <a:endParaRPr lang="zh-CN" altLang="en-US"/>
          </a:p>
        </p:txBody>
      </p:sp>
      <p:sp>
        <p:nvSpPr>
          <p:cNvPr id="3" name="内容占位符 2"/>
          <p:cNvSpPr>
            <a:spLocks noGrp="1"/>
          </p:cNvSpPr>
          <p:nvPr>
            <p:ph idx="1"/>
          </p:nvPr>
        </p:nvSpPr>
        <p:spPr/>
        <p:txBody>
          <a:bodyPr/>
          <a:lstStyle/>
          <a:p>
            <a:r>
              <a:rPr lang="zh-CN" altLang="zh-CN"/>
              <a:t>服务的消费端可以使用任意的编程语言实现，在</a:t>
            </a:r>
            <a:r>
              <a:rPr lang="en-US" altLang="zh-CN"/>
              <a:t>Java</a:t>
            </a:r>
            <a:r>
              <a:rPr lang="zh-CN" altLang="zh-CN"/>
              <a:t>的开发中考虑到实现的简化，则可以通过</a:t>
            </a:r>
            <a:r>
              <a:rPr lang="en-US" altLang="zh-CN"/>
              <a:t>SpringBoot</a:t>
            </a:r>
            <a:r>
              <a:rPr lang="zh-CN" altLang="zh-CN"/>
              <a:t>框架来实现，在该框架内部提供了一个“</a:t>
            </a:r>
            <a:r>
              <a:rPr lang="en-US" altLang="zh-CN"/>
              <a:t>org.springframework.web.client.RestTemplate</a:t>
            </a:r>
            <a:r>
              <a:rPr lang="zh-CN" altLang="zh-CN"/>
              <a:t>”工具类</a:t>
            </a:r>
            <a:endParaRPr lang="zh-CN" altLang="en-US"/>
          </a:p>
        </p:txBody>
      </p:sp>
      <p:pic>
        <p:nvPicPr>
          <p:cNvPr id="205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5728" y="1917216"/>
            <a:ext cx="10343531" cy="4803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57141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RestTemplate</a:t>
            </a:r>
            <a:r>
              <a:rPr lang="zh-CN" altLang="zh-CN"/>
              <a:t>类常用方法</a:t>
            </a:r>
            <a:endParaRPr lang="zh-CN" altLang="en-US"/>
          </a:p>
        </p:txBody>
      </p:sp>
      <p:graphicFrame>
        <p:nvGraphicFramePr>
          <p:cNvPr id="4" name="表格 3"/>
          <p:cNvGraphicFramePr>
            <a:graphicFrameLocks noGrp="1"/>
          </p:cNvGraphicFramePr>
          <p:nvPr>
            <p:extLst/>
          </p:nvPr>
        </p:nvGraphicFramePr>
        <p:xfrm>
          <a:off x="183163" y="788349"/>
          <a:ext cx="11795860" cy="2605263"/>
        </p:xfrm>
        <a:graphic>
          <a:graphicData uri="http://schemas.openxmlformats.org/drawingml/2006/table">
            <a:tbl>
              <a:tblPr firstRow="1" firstCol="1" lastRow="1" lastCol="1" bandRow="1" bandCol="1">
                <a:tableStyleId>{5940675A-B579-460E-94D1-54222C63F5DA}</a:tableStyleId>
              </a:tblPr>
              <a:tblGrid>
                <a:gridCol w="667690">
                  <a:extLst>
                    <a:ext uri="{9D8B030D-6E8A-4147-A177-3AD203B41FA5}">
                      <a16:colId xmlns:a16="http://schemas.microsoft.com/office/drawing/2014/main" val="3416530418"/>
                    </a:ext>
                  </a:extLst>
                </a:gridCol>
                <a:gridCol w="6343057">
                  <a:extLst>
                    <a:ext uri="{9D8B030D-6E8A-4147-A177-3AD203B41FA5}">
                      <a16:colId xmlns:a16="http://schemas.microsoft.com/office/drawing/2014/main" val="4062816675"/>
                    </a:ext>
                  </a:extLst>
                </a:gridCol>
                <a:gridCol w="876652">
                  <a:extLst>
                    <a:ext uri="{9D8B030D-6E8A-4147-A177-3AD203B41FA5}">
                      <a16:colId xmlns:a16="http://schemas.microsoft.com/office/drawing/2014/main" val="4159277987"/>
                    </a:ext>
                  </a:extLst>
                </a:gridCol>
                <a:gridCol w="3908461">
                  <a:extLst>
                    <a:ext uri="{9D8B030D-6E8A-4147-A177-3AD203B41FA5}">
                      <a16:colId xmlns:a16="http://schemas.microsoft.com/office/drawing/2014/main" val="1769224802"/>
                    </a:ext>
                  </a:extLst>
                </a:gridCol>
              </a:tblGrid>
              <a:tr h="200405">
                <a:tc>
                  <a:txBody>
                    <a:bodyPr/>
                    <a:lstStyle/>
                    <a:p>
                      <a:pPr algn="ctr">
                        <a:spcAft>
                          <a:spcPts val="0"/>
                        </a:spcAft>
                      </a:pPr>
                      <a:r>
                        <a:rPr lang="en-US" sz="1200" kern="100">
                          <a:effectLst/>
                        </a:rPr>
                        <a:t>No.</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方法</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类型</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描述</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64032069"/>
                  </a:ext>
                </a:extLst>
              </a:tr>
              <a:tr h="400810">
                <a:tc>
                  <a:txBody>
                    <a:bodyPr/>
                    <a:lstStyle/>
                    <a:p>
                      <a:pPr algn="ctr">
                        <a:spcAft>
                          <a:spcPts val="0"/>
                        </a:spcAft>
                      </a:pPr>
                      <a:r>
                        <a:rPr lang="en-US" sz="1200" kern="100">
                          <a:effectLst/>
                        </a:rPr>
                        <a:t>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public &lt;T&gt; T getForObject(String url, Class&lt;T&gt; responseType, Map&lt;String, ?&gt; uriVariables) throws RestClientException;</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普通</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发送</a:t>
                      </a:r>
                      <a:r>
                        <a:rPr lang="en-US" sz="1200" kern="100">
                          <a:effectLst/>
                        </a:rPr>
                        <a:t>GET</a:t>
                      </a:r>
                      <a:r>
                        <a:rPr lang="zh-CN" sz="1200" kern="100">
                          <a:effectLst/>
                        </a:rPr>
                        <a:t>请求，设置请求参数以及响应数据类型</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32479032"/>
                  </a:ext>
                </a:extLst>
              </a:tr>
              <a:tr h="400810">
                <a:tc>
                  <a:txBody>
                    <a:bodyPr/>
                    <a:lstStyle/>
                    <a:p>
                      <a:pPr algn="ctr">
                        <a:spcAft>
                          <a:spcPts val="0"/>
                        </a:spcAft>
                      </a:pPr>
                      <a:r>
                        <a:rPr lang="en-US" sz="1200" kern="10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public &lt;T&gt; T getForObject(URI url, Class&lt;T&gt; responseType) throws RestClientException;</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普通</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发送</a:t>
                      </a:r>
                      <a:r>
                        <a:rPr lang="en-US" sz="1200" kern="100">
                          <a:effectLst/>
                        </a:rPr>
                        <a:t>GET</a:t>
                      </a:r>
                      <a:r>
                        <a:rPr lang="zh-CN" sz="1200" kern="100">
                          <a:effectLst/>
                        </a:rPr>
                        <a:t>请求，并设置响应数据类型</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606273921"/>
                  </a:ext>
                </a:extLst>
              </a:tr>
              <a:tr h="400810">
                <a:tc>
                  <a:txBody>
                    <a:bodyPr/>
                    <a:lstStyle/>
                    <a:p>
                      <a:pPr algn="ctr">
                        <a:spcAft>
                          <a:spcPts val="0"/>
                        </a:spcAft>
                      </a:pPr>
                      <a:r>
                        <a:rPr lang="en-US" sz="1200" kern="100">
                          <a:effectLst/>
                        </a:rPr>
                        <a:t>3</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public HttpHeaders headForHeaders(String url, Map&lt;String, ?&gt; uriVariables) throws RestClientException;</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普通</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发送</a:t>
                      </a:r>
                      <a:r>
                        <a:rPr lang="en-US" sz="1200" kern="100">
                          <a:effectLst/>
                        </a:rPr>
                        <a:t>HEAD</a:t>
                      </a:r>
                      <a:r>
                        <a:rPr lang="zh-CN" sz="1200" kern="100">
                          <a:effectLst/>
                        </a:rPr>
                        <a:t>请求，并设置头数据</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429259116"/>
                  </a:ext>
                </a:extLst>
              </a:tr>
              <a:tr h="601214">
                <a:tc>
                  <a:txBody>
                    <a:bodyPr/>
                    <a:lstStyle/>
                    <a:p>
                      <a:pPr algn="ctr">
                        <a:spcAft>
                          <a:spcPts val="0"/>
                        </a:spcAft>
                      </a:pPr>
                      <a:r>
                        <a:rPr lang="en-US" sz="1200" kern="100">
                          <a:effectLst/>
                        </a:rPr>
                        <a:t>4</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public &lt;T&gt; T postForObject(String url, @Nullable Object request, Class&lt;T&gt; responseType, Map&lt;String, ?&gt; uriVariables) throws RestClientException</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普通</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发送</a:t>
                      </a:r>
                      <a:r>
                        <a:rPr lang="en-US" sz="1200" kern="100">
                          <a:effectLst/>
                        </a:rPr>
                        <a:t>POST</a:t>
                      </a:r>
                      <a:r>
                        <a:rPr lang="zh-CN" sz="1200" kern="100">
                          <a:effectLst/>
                        </a:rPr>
                        <a:t>请求，设置请求参数以及响应数据类型</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34420813"/>
                  </a:ext>
                </a:extLst>
              </a:tr>
              <a:tr h="601214">
                <a:tc>
                  <a:txBody>
                    <a:bodyPr/>
                    <a:lstStyle/>
                    <a:p>
                      <a:pPr algn="ctr">
                        <a:spcAft>
                          <a:spcPts val="0"/>
                        </a:spcAft>
                      </a:pPr>
                      <a:r>
                        <a:rPr lang="en-US" sz="1200" kern="100">
                          <a:effectLst/>
                        </a:rPr>
                        <a:t>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public &lt;T&gt; ResponseEntity&lt;T&gt; postForEntity(String url, @Nullable Object request, Class&lt;T&gt; responseType, Map&lt;String, ?&gt; uriVariables) throws RestClientException;</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普通</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发送</a:t>
                      </a:r>
                      <a:r>
                        <a:rPr lang="en-US" sz="1200" kern="100">
                          <a:effectLst/>
                        </a:rPr>
                        <a:t>POST</a:t>
                      </a:r>
                      <a:r>
                        <a:rPr lang="zh-CN" sz="1200" kern="100">
                          <a:effectLst/>
                        </a:rPr>
                        <a:t>请求，设置请求参数以及响应数据类型</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809963"/>
                  </a:ext>
                </a:extLst>
              </a:tr>
            </a:tbl>
          </a:graphicData>
        </a:graphic>
      </p:graphicFrame>
    </p:spTree>
    <p:extLst>
      <p:ext uri="{BB962C8B-B14F-4D97-AF65-F5344CB8AC3E}">
        <p14:creationId xmlns:p14="http://schemas.microsoft.com/office/powerpoint/2010/main" val="30052181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SpringCloud</a:t>
            </a:r>
            <a:r>
              <a:rPr lang="zh-CN" altLang="zh-CN"/>
              <a:t>基础实现</a:t>
            </a:r>
            <a:endParaRPr lang="zh-CN" altLang="en-US"/>
          </a:p>
        </p:txBody>
      </p:sp>
      <p:sp>
        <p:nvSpPr>
          <p:cNvPr id="3" name="内容占位符 2"/>
          <p:cNvSpPr>
            <a:spLocks noGrp="1"/>
          </p:cNvSpPr>
          <p:nvPr>
            <p:ph idx="1"/>
          </p:nvPr>
        </p:nvSpPr>
        <p:spPr/>
        <p:txBody>
          <a:bodyPr/>
          <a:lstStyle/>
          <a:p>
            <a:r>
              <a:rPr lang="en-US" altLang="zh-CN" smtClean="0"/>
              <a:t>SpringCloud</a:t>
            </a:r>
            <a:r>
              <a:rPr lang="zh-CN" altLang="en-US" smtClean="0"/>
              <a:t>项目架构：</a:t>
            </a:r>
            <a:endParaRPr lang="en-US" altLang="zh-CN" smtClean="0"/>
          </a:p>
          <a:p>
            <a:pPr lvl="1"/>
            <a:r>
              <a:rPr lang="zh-CN" altLang="en-US" smtClean="0"/>
              <a:t>前端项目（</a:t>
            </a:r>
            <a:r>
              <a:rPr lang="en-US" altLang="zh-CN" smtClean="0"/>
              <a:t>React / Vue.JS</a:t>
            </a:r>
            <a:r>
              <a:rPr lang="zh-CN" altLang="en-US" smtClean="0"/>
              <a:t>） </a:t>
            </a:r>
            <a:r>
              <a:rPr lang="en-US" altLang="zh-CN" smtClean="0"/>
              <a:t>+ SpringBoot + SpringCloud</a:t>
            </a:r>
            <a:endParaRPr lang="zh-CN" altLang="en-US"/>
          </a:p>
        </p:txBody>
      </p:sp>
      <p:pic>
        <p:nvPicPr>
          <p:cNvPr id="2051"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404" y="1856519"/>
            <a:ext cx="11555656" cy="234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47516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build.gradle</a:t>
            </a:r>
            <a:endParaRPr lang="zh-CN" altLang="en-US"/>
          </a:p>
        </p:txBody>
      </p:sp>
      <p:graphicFrame>
        <p:nvGraphicFramePr>
          <p:cNvPr id="4" name="表格 3"/>
          <p:cNvGraphicFramePr>
            <a:graphicFrameLocks noGrp="1"/>
          </p:cNvGraphicFramePr>
          <p:nvPr>
            <p:extLst/>
          </p:nvPr>
        </p:nvGraphicFramePr>
        <p:xfrm>
          <a:off x="174973" y="763382"/>
          <a:ext cx="11773442" cy="1264367"/>
        </p:xfrm>
        <a:graphic>
          <a:graphicData uri="http://schemas.openxmlformats.org/drawingml/2006/table">
            <a:tbl>
              <a:tblPr firstRow="1" firstCol="1" lastRow="1" lastCol="1" bandRow="1" bandCol="1">
                <a:tableStyleId>{5940675A-B579-460E-94D1-54222C63F5DA}</a:tableStyleId>
              </a:tblPr>
              <a:tblGrid>
                <a:gridCol w="11773442">
                  <a:extLst>
                    <a:ext uri="{9D8B030D-6E8A-4147-A177-3AD203B41FA5}">
                      <a16:colId xmlns:a16="http://schemas.microsoft.com/office/drawing/2014/main" val="2990160324"/>
                    </a:ext>
                  </a:extLst>
                </a:gridCol>
              </a:tblGrid>
              <a:tr h="1264367">
                <a:tc>
                  <a:txBody>
                    <a:bodyPr/>
                    <a:lstStyle/>
                    <a:p>
                      <a:r>
                        <a:rPr lang="en-US" sz="1400">
                          <a:effectLst/>
                        </a:rPr>
                        <a:t>project('consumer-springboot-80') { 			// </a:t>
                      </a:r>
                      <a:r>
                        <a:rPr lang="zh-CN" sz="1400">
                          <a:effectLst/>
                        </a:rPr>
                        <a:t>子模块</a:t>
                      </a:r>
                      <a:r>
                        <a:rPr lang="en-US" sz="1400">
                          <a:effectLst/>
                        </a:rPr>
                        <a:t/>
                      </a:r>
                      <a:br>
                        <a:rPr lang="en-US" sz="1400">
                          <a:effectLst/>
                        </a:rPr>
                      </a:br>
                      <a:r>
                        <a:rPr lang="en-US" sz="1400">
                          <a:effectLst/>
                        </a:rPr>
                        <a:t>    dependencies { 					// </a:t>
                      </a:r>
                      <a:r>
                        <a:rPr lang="zh-CN" sz="1400">
                          <a:effectLst/>
                        </a:rPr>
                        <a:t>配置子模块依赖</a:t>
                      </a:r>
                      <a:r>
                        <a:rPr lang="en-US" sz="1400">
                          <a:effectLst/>
                        </a:rPr>
                        <a:t/>
                      </a:r>
                      <a:br>
                        <a:rPr lang="en-US" sz="1400">
                          <a:effectLst/>
                        </a:rPr>
                      </a:br>
                      <a:r>
                        <a:rPr lang="en-US" sz="1400">
                          <a:effectLst/>
                        </a:rPr>
                        <a:t>        implementation(project(':common-api')) 		// </a:t>
                      </a:r>
                      <a:r>
                        <a:rPr lang="zh-CN" sz="1400">
                          <a:effectLst/>
                        </a:rPr>
                        <a:t>引入公共子模块</a:t>
                      </a:r>
                      <a:r>
                        <a:rPr lang="en-US" sz="1400">
                          <a:effectLst/>
                        </a:rPr>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737772864"/>
                  </a:ext>
                </a:extLst>
              </a:tr>
            </a:tbl>
          </a:graphicData>
        </a:graphic>
      </p:graphicFrame>
    </p:spTree>
    <p:extLst>
      <p:ext uri="{BB962C8B-B14F-4D97-AF65-F5344CB8AC3E}">
        <p14:creationId xmlns:p14="http://schemas.microsoft.com/office/powerpoint/2010/main" val="4148958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RestTemplate</a:t>
            </a:r>
            <a:r>
              <a:rPr lang="zh-CN" altLang="en-US" smtClean="0"/>
              <a:t>对象实例</a:t>
            </a:r>
            <a:endParaRPr lang="zh-CN" altLang="en-US"/>
          </a:p>
        </p:txBody>
      </p:sp>
      <p:graphicFrame>
        <p:nvGraphicFramePr>
          <p:cNvPr id="4" name="表格 3"/>
          <p:cNvGraphicFramePr>
            <a:graphicFrameLocks noGrp="1"/>
          </p:cNvGraphicFramePr>
          <p:nvPr>
            <p:extLst/>
          </p:nvPr>
        </p:nvGraphicFramePr>
        <p:xfrm>
          <a:off x="148191" y="849086"/>
          <a:ext cx="11800224" cy="2946247"/>
        </p:xfrm>
        <a:graphic>
          <a:graphicData uri="http://schemas.openxmlformats.org/drawingml/2006/table">
            <a:tbl>
              <a:tblPr firstRow="1" firstCol="1" lastRow="1" lastCol="1" bandRow="1" bandCol="1">
                <a:tableStyleId>{5940675A-B579-460E-94D1-54222C63F5DA}</a:tableStyleId>
              </a:tblPr>
              <a:tblGrid>
                <a:gridCol w="11800224">
                  <a:extLst>
                    <a:ext uri="{9D8B030D-6E8A-4147-A177-3AD203B41FA5}">
                      <a16:colId xmlns:a16="http://schemas.microsoft.com/office/drawing/2014/main" val="1007877196"/>
                    </a:ext>
                  </a:extLst>
                </a:gridCol>
              </a:tblGrid>
              <a:tr h="2946247">
                <a:tc>
                  <a:txBody>
                    <a:bodyPr/>
                    <a:lstStyle/>
                    <a:p>
                      <a:r>
                        <a:rPr lang="en-US" sz="1200">
                          <a:effectLst/>
                        </a:rPr>
                        <a:t>package com.yootk.consumer.config;</a:t>
                      </a:r>
                      <a:br>
                        <a:rPr lang="en-US" sz="1200">
                          <a:effectLst/>
                        </a:rPr>
                      </a:br>
                      <a:r>
                        <a:rPr lang="en-US" sz="1200">
                          <a:effectLst/>
                        </a:rPr>
                        <a:t>@Configuration 						// </a:t>
                      </a:r>
                      <a:r>
                        <a:rPr lang="zh-CN" sz="1200">
                          <a:effectLst/>
                        </a:rPr>
                        <a:t>配置类</a:t>
                      </a:r>
                      <a:r>
                        <a:rPr lang="en-US" sz="1200">
                          <a:effectLst/>
                        </a:rPr>
                        <a:t/>
                      </a:r>
                      <a:br>
                        <a:rPr lang="en-US" sz="1200">
                          <a:effectLst/>
                        </a:rPr>
                      </a:br>
                      <a:r>
                        <a:rPr lang="en-US" sz="1200">
                          <a:effectLst/>
                        </a:rPr>
                        <a:t>public class RestTemplateConfig {</a:t>
                      </a:r>
                      <a:br>
                        <a:rPr lang="en-US" sz="1200">
                          <a:effectLst/>
                        </a:rPr>
                      </a:br>
                      <a:r>
                        <a:rPr lang="en-US" sz="1200">
                          <a:effectLst/>
                        </a:rPr>
                        <a:t>    @Bean 						// Bean</a:t>
                      </a:r>
                      <a:r>
                        <a:rPr lang="zh-CN" sz="1200">
                          <a:effectLst/>
                        </a:rPr>
                        <a:t>注册</a:t>
                      </a:r>
                      <a:r>
                        <a:rPr lang="en-US" sz="1200">
                          <a:effectLst/>
                        </a:rPr>
                        <a:t/>
                      </a:r>
                      <a:br>
                        <a:rPr lang="en-US" sz="1200">
                          <a:effectLst/>
                        </a:rPr>
                      </a:br>
                      <a:r>
                        <a:rPr lang="en-US" sz="1200">
                          <a:effectLst/>
                        </a:rPr>
                        <a:t>    public RestTemplate getRestTemplate() { 		// </a:t>
                      </a:r>
                      <a:r>
                        <a:rPr lang="zh-CN" sz="1200">
                          <a:effectLst/>
                        </a:rPr>
                        <a:t>获取</a:t>
                      </a:r>
                      <a:r>
                        <a:rPr lang="en-US" sz="1200">
                          <a:effectLst/>
                        </a:rPr>
                        <a:t>RestTemplate</a:t>
                      </a:r>
                      <a:r>
                        <a:rPr lang="zh-CN" sz="1200">
                          <a:effectLst/>
                        </a:rPr>
                        <a:t>实例</a:t>
                      </a:r>
                      <a:r>
                        <a:rPr lang="en-US" sz="1200">
                          <a:effectLst/>
                        </a:rPr>
                        <a:t/>
                      </a:r>
                      <a:br>
                        <a:rPr lang="en-US" sz="1200">
                          <a:effectLst/>
                        </a:rPr>
                      </a:br>
                      <a:r>
                        <a:rPr lang="en-US" sz="1200">
                          <a:effectLst/>
                        </a:rPr>
                        <a:t>        return new RestTemplate() ;</a:t>
                      </a:r>
                      <a:br>
                        <a:rPr lang="en-US" sz="1200">
                          <a:effectLst/>
                        </a:rPr>
                      </a:br>
                      <a:r>
                        <a:rPr lang="en-US" sz="1200">
                          <a:effectLst/>
                        </a:rPr>
                        <a:t>    }</a:t>
                      </a:r>
                      <a:br>
                        <a:rPr lang="en-US" sz="1200">
                          <a:effectLst/>
                        </a:rPr>
                      </a:br>
                      <a:r>
                        <a:rPr lang="en-US" sz="1200">
                          <a:effectLst/>
                        </a:rPr>
                        <a:t>}</a:t>
                      </a:r>
                      <a:endParaRPr lang="zh-CN" sz="1200">
                        <a:effectLst/>
                        <a:latin typeface="Times New Roman" panose="02020603050405020304" pitchFamily="18" charset="0"/>
                      </a:endParaRPr>
                    </a:p>
                  </a:txBody>
                  <a:tcPr marL="68580" marR="68580" marT="0" marB="0"/>
                </a:tc>
                <a:extLst>
                  <a:ext uri="{0D108BD9-81ED-4DB2-BD59-A6C34878D82A}">
                    <a16:rowId xmlns:a16="http://schemas.microsoft.com/office/drawing/2014/main" val="2929498331"/>
                  </a:ext>
                </a:extLst>
              </a:tr>
            </a:tbl>
          </a:graphicData>
        </a:graphic>
      </p:graphicFrame>
    </p:spTree>
    <p:extLst>
      <p:ext uri="{BB962C8B-B14F-4D97-AF65-F5344CB8AC3E}">
        <p14:creationId xmlns:p14="http://schemas.microsoft.com/office/powerpoint/2010/main" val="36542569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Action</a:t>
            </a:r>
            <a:r>
              <a:rPr lang="zh-CN" altLang="en-US" smtClean="0"/>
              <a:t>控制层</a:t>
            </a:r>
            <a:endParaRPr lang="zh-CN" altLang="en-US"/>
          </a:p>
        </p:txBody>
      </p:sp>
      <p:graphicFrame>
        <p:nvGraphicFramePr>
          <p:cNvPr id="4" name="表格 3"/>
          <p:cNvGraphicFramePr>
            <a:graphicFrameLocks noGrp="1"/>
          </p:cNvGraphicFramePr>
          <p:nvPr>
            <p:extLst/>
          </p:nvPr>
        </p:nvGraphicFramePr>
        <p:xfrm>
          <a:off x="224709" y="849087"/>
          <a:ext cx="11742835" cy="4389120"/>
        </p:xfrm>
        <a:graphic>
          <a:graphicData uri="http://schemas.openxmlformats.org/drawingml/2006/table">
            <a:tbl>
              <a:tblPr firstRow="1" firstCol="1" lastRow="1" lastCol="1" bandRow="1" bandCol="1">
                <a:tableStyleId>{5940675A-B579-460E-94D1-54222C63F5DA}</a:tableStyleId>
              </a:tblPr>
              <a:tblGrid>
                <a:gridCol w="11742835">
                  <a:extLst>
                    <a:ext uri="{9D8B030D-6E8A-4147-A177-3AD203B41FA5}">
                      <a16:colId xmlns:a16="http://schemas.microsoft.com/office/drawing/2014/main" val="4108330251"/>
                    </a:ext>
                  </a:extLst>
                </a:gridCol>
              </a:tblGrid>
              <a:tr h="0">
                <a:tc>
                  <a:txBody>
                    <a:bodyPr/>
                    <a:lstStyle/>
                    <a:p>
                      <a:r>
                        <a:rPr lang="en-US" sz="900">
                          <a:effectLst/>
                        </a:rPr>
                        <a:t>package com.yootk.consumer.action;</a:t>
                      </a:r>
                      <a:br>
                        <a:rPr lang="en-US" sz="900">
                          <a:effectLst/>
                        </a:rPr>
                      </a:br>
                      <a:r>
                        <a:rPr lang="en-US" sz="900">
                          <a:effectLst/>
                        </a:rPr>
                        <a:t>@RestController</a:t>
                      </a:r>
                      <a:br>
                        <a:rPr lang="en-US" sz="900">
                          <a:effectLst/>
                        </a:rPr>
                      </a:br>
                      <a:r>
                        <a:rPr lang="en-US" sz="900">
                          <a:effectLst/>
                        </a:rPr>
                        <a:t>@RequestMapping("/consumer/dept/*")				// </a:t>
                      </a:r>
                      <a:r>
                        <a:rPr lang="zh-CN" sz="900">
                          <a:effectLst/>
                        </a:rPr>
                        <a:t>消费端父路径</a:t>
                      </a:r>
                      <a:r>
                        <a:rPr lang="en-US" sz="900">
                          <a:effectLst/>
                        </a:rPr>
                        <a:t/>
                      </a:r>
                      <a:br>
                        <a:rPr lang="en-US" sz="900">
                          <a:effectLst/>
                        </a:rPr>
                      </a:br>
                      <a:r>
                        <a:rPr lang="en-US" sz="900">
                          <a:effectLst/>
                        </a:rPr>
                        <a:t>public class DeptConsumerAction {</a:t>
                      </a:r>
                      <a:br>
                        <a:rPr lang="en-US" sz="900">
                          <a:effectLst/>
                        </a:rPr>
                      </a:br>
                      <a:r>
                        <a:rPr lang="en-US" sz="900">
                          <a:effectLst/>
                        </a:rPr>
                        <a:t>    // </a:t>
                      </a:r>
                      <a:r>
                        <a:rPr lang="zh-CN" sz="900">
                          <a:effectLst/>
                        </a:rPr>
                        <a:t>将需要调用的服务端地址进行统一定义</a:t>
                      </a:r>
                      <a:r>
                        <a:rPr lang="en-US" sz="900">
                          <a:effectLst/>
                        </a:rPr>
                        <a:t/>
                      </a:r>
                      <a:br>
                        <a:rPr lang="en-US" sz="900">
                          <a:effectLst/>
                        </a:rPr>
                      </a:br>
                      <a:r>
                        <a:rPr lang="en-US" sz="900">
                          <a:effectLst/>
                        </a:rPr>
                        <a:t>    public static final String DEPT_ADD_URL = 	"http://provider-dept-8001:8001/provider/dept/add"; 	// </a:t>
                      </a:r>
                      <a:r>
                        <a:rPr lang="zh-CN" sz="900">
                          <a:effectLst/>
                        </a:rPr>
                        <a:t>部门增加</a:t>
                      </a:r>
                      <a:r>
                        <a:rPr lang="en-US" sz="900">
                          <a:effectLst/>
                        </a:rPr>
                        <a:t>REST</a:t>
                      </a:r>
                      <a:r>
                        <a:rPr lang="zh-CN" sz="900">
                          <a:effectLst/>
                        </a:rPr>
                        <a:t>地址</a:t>
                      </a:r>
                      <a:r>
                        <a:rPr lang="en-US" sz="900">
                          <a:effectLst/>
                        </a:rPr>
                        <a:t/>
                      </a:r>
                      <a:br>
                        <a:rPr lang="en-US" sz="900">
                          <a:effectLst/>
                        </a:rPr>
                      </a:br>
                      <a:r>
                        <a:rPr lang="en-US" sz="900">
                          <a:effectLst/>
                        </a:rPr>
                        <a:t>    public static final String DEPT_GET_URL = 	"http://provider-dept-8001:8001/provider/dept/get/";	// </a:t>
                      </a:r>
                      <a:r>
                        <a:rPr lang="zh-CN" sz="900">
                          <a:effectLst/>
                        </a:rPr>
                        <a:t>部门查询</a:t>
                      </a:r>
                      <a:r>
                        <a:rPr lang="en-US" sz="900">
                          <a:effectLst/>
                        </a:rPr>
                        <a:t>REST</a:t>
                      </a:r>
                      <a:r>
                        <a:rPr lang="zh-CN" sz="900">
                          <a:effectLst/>
                        </a:rPr>
                        <a:t>地址</a:t>
                      </a:r>
                      <a:r>
                        <a:rPr lang="en-US" sz="900">
                          <a:effectLst/>
                        </a:rPr>
                        <a:t/>
                      </a:r>
                      <a:br>
                        <a:rPr lang="en-US" sz="900">
                          <a:effectLst/>
                        </a:rPr>
                      </a:br>
                      <a:r>
                        <a:rPr lang="en-US" sz="900">
                          <a:effectLst/>
                        </a:rPr>
                        <a:t>    public static final String DEPT_LIST_URL = 	"http://provider-dept-8001:8001/provider/dept/list";	// </a:t>
                      </a:r>
                      <a:r>
                        <a:rPr lang="zh-CN" sz="900">
                          <a:effectLst/>
                        </a:rPr>
                        <a:t>部门列表</a:t>
                      </a:r>
                      <a:r>
                        <a:rPr lang="en-US" sz="900">
                          <a:effectLst/>
                        </a:rPr>
                        <a:t>REST</a:t>
                      </a:r>
                      <a:r>
                        <a:rPr lang="zh-CN" sz="900">
                          <a:effectLst/>
                        </a:rPr>
                        <a:t>地址</a:t>
                      </a:r>
                      <a:r>
                        <a:rPr lang="en-US" sz="900">
                          <a:effectLst/>
                        </a:rPr>
                        <a:t/>
                      </a:r>
                      <a:br>
                        <a:rPr lang="en-US" sz="900">
                          <a:effectLst/>
                        </a:rPr>
                      </a:br>
                      <a:r>
                        <a:rPr lang="en-US" sz="900">
                          <a:effectLst/>
                        </a:rPr>
                        <a:t>    public static final String DEPT_SPLIT_URL = 	"http://provider-dept-8001:8001/provider/dept/split";	// </a:t>
                      </a:r>
                      <a:r>
                        <a:rPr lang="zh-CN" sz="900">
                          <a:effectLst/>
                        </a:rPr>
                        <a:t>部门分页</a:t>
                      </a:r>
                      <a:r>
                        <a:rPr lang="en-US" sz="900">
                          <a:effectLst/>
                        </a:rPr>
                        <a:t>REST</a:t>
                      </a:r>
                      <a:r>
                        <a:rPr lang="zh-CN" sz="900">
                          <a:effectLst/>
                        </a:rPr>
                        <a:t>地址</a:t>
                      </a:r>
                      <a:r>
                        <a:rPr lang="en-US" sz="900">
                          <a:effectLst/>
                        </a:rPr>
                        <a:t/>
                      </a:r>
                      <a:br>
                        <a:rPr lang="en-US" sz="900">
                          <a:effectLst/>
                        </a:rPr>
                      </a:br>
                      <a:r>
                        <a:rPr lang="en-US" sz="900">
                          <a:effectLst/>
                        </a:rPr>
                        <a:t>    @Autowired</a:t>
                      </a:r>
                      <a:br>
                        <a:rPr lang="en-US" sz="900">
                          <a:effectLst/>
                        </a:rPr>
                      </a:br>
                      <a:r>
                        <a:rPr lang="en-US" sz="900">
                          <a:effectLst/>
                        </a:rPr>
                        <a:t>    private RestTemplate restTemplate; 				// </a:t>
                      </a:r>
                      <a:r>
                        <a:rPr lang="zh-CN" sz="900">
                          <a:effectLst/>
                        </a:rPr>
                        <a:t>注入对象实例</a:t>
                      </a:r>
                      <a:r>
                        <a:rPr lang="en-US" sz="900">
                          <a:effectLst/>
                        </a:rPr>
                        <a:t/>
                      </a:r>
                      <a:br>
                        <a:rPr lang="en-US" sz="900">
                          <a:effectLst/>
                        </a:rPr>
                      </a:br>
                      <a:r>
                        <a:rPr lang="en-US" sz="900">
                          <a:effectLst/>
                        </a:rPr>
                        <a:t>    @GetMapping("add")</a:t>
                      </a:r>
                      <a:br>
                        <a:rPr lang="en-US" sz="900">
                          <a:effectLst/>
                        </a:rPr>
                      </a:br>
                      <a:r>
                        <a:rPr lang="en-US" sz="900">
                          <a:effectLst/>
                        </a:rPr>
                        <a:t>    public Object addDept(DeptDTO dept) {</a:t>
                      </a:r>
                      <a:br>
                        <a:rPr lang="en-US" sz="900">
                          <a:effectLst/>
                        </a:rPr>
                      </a:br>
                      <a:r>
                        <a:rPr lang="en-US" sz="900">
                          <a:effectLst/>
                        </a:rPr>
                        <a:t>        // </a:t>
                      </a:r>
                      <a:r>
                        <a:rPr lang="zh-CN" sz="900">
                          <a:effectLst/>
                        </a:rPr>
                        <a:t>部门增加，发送</a:t>
                      </a:r>
                      <a:r>
                        <a:rPr lang="en-US" sz="900">
                          <a:effectLst/>
                        </a:rPr>
                        <a:t>POST</a:t>
                      </a:r>
                      <a:r>
                        <a:rPr lang="zh-CN" sz="900">
                          <a:effectLst/>
                        </a:rPr>
                        <a:t>请求，新增的部门数据以</a:t>
                      </a:r>
                      <a:r>
                        <a:rPr lang="en-US" sz="900">
                          <a:effectLst/>
                        </a:rPr>
                        <a:t>DTO</a:t>
                      </a:r>
                      <a:r>
                        <a:rPr lang="zh-CN" sz="900">
                          <a:effectLst/>
                        </a:rPr>
                        <a:t>对象实例进行传输，返回数据类型为</a:t>
                      </a:r>
                      <a:r>
                        <a:rPr lang="en-US" sz="900">
                          <a:effectLst/>
                        </a:rPr>
                        <a:t>Boolean</a:t>
                      </a:r>
                      <a:br>
                        <a:rPr lang="en-US" sz="900">
                          <a:effectLst/>
                        </a:rPr>
                      </a:br>
                      <a:r>
                        <a:rPr lang="en-US" sz="900">
                          <a:effectLst/>
                        </a:rPr>
                        <a:t>        return this.restTemplate.postForObject(DEPT_ADD_URL, dept, Boolean.class);</a:t>
                      </a:r>
                      <a:br>
                        <a:rPr lang="en-US" sz="900">
                          <a:effectLst/>
                        </a:rPr>
                      </a:br>
                      <a:r>
                        <a:rPr lang="en-US" sz="900">
                          <a:effectLst/>
                        </a:rPr>
                        <a:t>    }</a:t>
                      </a:r>
                      <a:br>
                        <a:rPr lang="en-US" sz="900">
                          <a:effectLst/>
                        </a:rPr>
                      </a:br>
                      <a:r>
                        <a:rPr lang="en-US" sz="900">
                          <a:effectLst/>
                        </a:rPr>
                        <a:t>    @GetMapping("get")</a:t>
                      </a:r>
                      <a:br>
                        <a:rPr lang="en-US" sz="900">
                          <a:effectLst/>
                        </a:rPr>
                      </a:br>
                      <a:r>
                        <a:rPr lang="en-US" sz="900">
                          <a:effectLst/>
                        </a:rPr>
                        <a:t>    public Object getDept(Long deptno) {</a:t>
                      </a:r>
                      <a:br>
                        <a:rPr lang="en-US" sz="900">
                          <a:effectLst/>
                        </a:rPr>
                      </a:br>
                      <a:r>
                        <a:rPr lang="en-US" sz="900">
                          <a:effectLst/>
                        </a:rPr>
                        <a:t>        // </a:t>
                      </a:r>
                      <a:r>
                        <a:rPr lang="zh-CN" sz="900">
                          <a:effectLst/>
                        </a:rPr>
                        <a:t>根据编号查询部门数据，发送</a:t>
                      </a:r>
                      <a:r>
                        <a:rPr lang="en-US" sz="900">
                          <a:effectLst/>
                        </a:rPr>
                        <a:t>GET</a:t>
                      </a:r>
                      <a:r>
                        <a:rPr lang="zh-CN" sz="900">
                          <a:effectLst/>
                        </a:rPr>
                        <a:t>请求，利用地址拼凑的形式传递部门编号，返回类型为</a:t>
                      </a:r>
                      <a:r>
                        <a:rPr lang="en-US" sz="900">
                          <a:effectLst/>
                        </a:rPr>
                        <a:t>DTO</a:t>
                      </a:r>
                      <a:r>
                        <a:rPr lang="zh-CN" sz="900">
                          <a:effectLst/>
                        </a:rPr>
                        <a:t>实例</a:t>
                      </a:r>
                      <a:r>
                        <a:rPr lang="en-US" sz="900">
                          <a:effectLst/>
                        </a:rPr>
                        <a:t/>
                      </a:r>
                      <a:br>
                        <a:rPr lang="en-US" sz="900">
                          <a:effectLst/>
                        </a:rPr>
                      </a:br>
                      <a:r>
                        <a:rPr lang="en-US" sz="900">
                          <a:effectLst/>
                        </a:rPr>
                        <a:t>        return this.restTemplate.getForObject(DEPT_GET_URL + deptno, DeptDTO.class);</a:t>
                      </a:r>
                      <a:br>
                        <a:rPr lang="en-US" sz="900">
                          <a:effectLst/>
                        </a:rPr>
                      </a:br>
                      <a:r>
                        <a:rPr lang="en-US" sz="900">
                          <a:effectLst/>
                        </a:rPr>
                        <a:t>    }</a:t>
                      </a:r>
                      <a:br>
                        <a:rPr lang="en-US" sz="900">
                          <a:effectLst/>
                        </a:rPr>
                      </a:br>
                      <a:r>
                        <a:rPr lang="en-US" sz="900">
                          <a:effectLst/>
                        </a:rPr>
                        <a:t>    @GetMapping("list")</a:t>
                      </a:r>
                      <a:br>
                        <a:rPr lang="en-US" sz="900">
                          <a:effectLst/>
                        </a:rPr>
                      </a:br>
                      <a:r>
                        <a:rPr lang="en-US" sz="900">
                          <a:effectLst/>
                        </a:rPr>
                        <a:t>    public Object listDept() {</a:t>
                      </a:r>
                      <a:br>
                        <a:rPr lang="en-US" sz="900">
                          <a:effectLst/>
                        </a:rPr>
                      </a:br>
                      <a:r>
                        <a:rPr lang="en-US" sz="900">
                          <a:effectLst/>
                        </a:rPr>
                        <a:t>        // </a:t>
                      </a:r>
                      <a:r>
                        <a:rPr lang="zh-CN" sz="900">
                          <a:effectLst/>
                        </a:rPr>
                        <a:t>部门数据列表，发送</a:t>
                      </a:r>
                      <a:r>
                        <a:rPr lang="en-US" sz="900">
                          <a:effectLst/>
                        </a:rPr>
                        <a:t>GET</a:t>
                      </a:r>
                      <a:r>
                        <a:rPr lang="zh-CN" sz="900">
                          <a:effectLst/>
                        </a:rPr>
                        <a:t>请求，返回类型为</a:t>
                      </a:r>
                      <a:r>
                        <a:rPr lang="en-US" sz="900">
                          <a:effectLst/>
                        </a:rPr>
                        <a:t>List</a:t>
                      </a:r>
                      <a:r>
                        <a:rPr lang="zh-CN" sz="900">
                          <a:effectLst/>
                        </a:rPr>
                        <a:t>集合</a:t>
                      </a:r>
                      <a:r>
                        <a:rPr lang="en-US" sz="900">
                          <a:effectLst/>
                        </a:rPr>
                        <a:t/>
                      </a:r>
                      <a:br>
                        <a:rPr lang="en-US" sz="900">
                          <a:effectLst/>
                        </a:rPr>
                      </a:br>
                      <a:r>
                        <a:rPr lang="en-US" sz="900">
                          <a:effectLst/>
                        </a:rPr>
                        <a:t>        return this.restTemplate.getForObject(DEPT_LIST_URL, List.class);</a:t>
                      </a:r>
                      <a:br>
                        <a:rPr lang="en-US" sz="900">
                          <a:effectLst/>
                        </a:rPr>
                      </a:br>
                      <a:r>
                        <a:rPr lang="en-US" sz="900">
                          <a:effectLst/>
                        </a:rPr>
                        <a:t>    }</a:t>
                      </a:r>
                      <a:br>
                        <a:rPr lang="en-US" sz="900">
                          <a:effectLst/>
                        </a:rPr>
                      </a:br>
                      <a:r>
                        <a:rPr lang="en-US" sz="900">
                          <a:effectLst/>
                        </a:rPr>
                        <a:t>    @GetMapping("split")</a:t>
                      </a:r>
                      <a:br>
                        <a:rPr lang="en-US" sz="900">
                          <a:effectLst/>
                        </a:rPr>
                      </a:br>
                      <a:r>
                        <a:rPr lang="en-US" sz="900">
                          <a:effectLst/>
                        </a:rPr>
                        <a:t>    public Object splitDept(int cp, int ls, String col, String kw) {</a:t>
                      </a:r>
                      <a:br>
                        <a:rPr lang="en-US" sz="900">
                          <a:effectLst/>
                        </a:rPr>
                      </a:br>
                      <a:r>
                        <a:rPr lang="en-US" sz="900">
                          <a:effectLst/>
                        </a:rPr>
                        <a:t>        // </a:t>
                      </a:r>
                      <a:r>
                        <a:rPr lang="zh-CN" sz="900">
                          <a:effectLst/>
                        </a:rPr>
                        <a:t>部门分页查询，发送</a:t>
                      </a:r>
                      <a:r>
                        <a:rPr lang="en-US" sz="900">
                          <a:effectLst/>
                        </a:rPr>
                        <a:t>GET</a:t>
                      </a:r>
                      <a:r>
                        <a:rPr lang="zh-CN" sz="900">
                          <a:effectLst/>
                        </a:rPr>
                        <a:t>请求，返回类型为</a:t>
                      </a:r>
                      <a:r>
                        <a:rPr lang="en-US" sz="900">
                          <a:effectLst/>
                        </a:rPr>
                        <a:t>Map</a:t>
                      </a:r>
                      <a:r>
                        <a:rPr lang="zh-CN" sz="900">
                          <a:effectLst/>
                        </a:rPr>
                        <a:t>集合</a:t>
                      </a:r>
                      <a:r>
                        <a:rPr lang="en-US" sz="900">
                          <a:effectLst/>
                        </a:rPr>
                        <a:t/>
                      </a:r>
                      <a:br>
                        <a:rPr lang="en-US" sz="900">
                          <a:effectLst/>
                        </a:rPr>
                      </a:br>
                      <a:r>
                        <a:rPr lang="en-US" sz="900">
                          <a:effectLst/>
                        </a:rPr>
                        <a:t>        return this.restTemplate.getForObject(DEPT_SPLIT_URL + "?cp=" + cp + "&amp;ls=" + 		ls + "&amp;col=" + col + "&amp;kw=" + kw, Map.class);</a:t>
                      </a:r>
                      <a:br>
                        <a:rPr lang="en-US" sz="900">
                          <a:effectLst/>
                        </a:rPr>
                      </a:br>
                      <a:r>
                        <a:rPr lang="en-US" sz="900">
                          <a:effectLst/>
                        </a:rPr>
                        <a:t>    }</a:t>
                      </a:r>
                      <a:br>
                        <a:rPr lang="en-US" sz="900">
                          <a:effectLst/>
                        </a:rPr>
                      </a:br>
                      <a:r>
                        <a:rPr lang="en-US" sz="900">
                          <a:effectLst/>
                        </a:rPr>
                        <a:t>}</a:t>
                      </a:r>
                      <a:endParaRPr lang="zh-CN" sz="1000">
                        <a:effectLst/>
                        <a:latin typeface="Times New Roman" panose="02020603050405020304" pitchFamily="18" charset="0"/>
                      </a:endParaRPr>
                    </a:p>
                  </a:txBody>
                  <a:tcPr marL="68580" marR="68580" marT="0" marB="0"/>
                </a:tc>
                <a:extLst>
                  <a:ext uri="{0D108BD9-81ED-4DB2-BD59-A6C34878D82A}">
                    <a16:rowId xmlns:a16="http://schemas.microsoft.com/office/drawing/2014/main" val="1065545803"/>
                  </a:ext>
                </a:extLst>
              </a:tr>
            </a:tbl>
          </a:graphicData>
        </a:graphic>
      </p:graphicFrame>
    </p:spTree>
    <p:extLst>
      <p:ext uri="{BB962C8B-B14F-4D97-AF65-F5344CB8AC3E}">
        <p14:creationId xmlns:p14="http://schemas.microsoft.com/office/powerpoint/2010/main" val="40130751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消费端服务地址</a:t>
            </a:r>
            <a:endParaRPr lang="zh-CN" altLang="en-US"/>
          </a:p>
        </p:txBody>
      </p:sp>
      <p:graphicFrame>
        <p:nvGraphicFramePr>
          <p:cNvPr id="4" name="表格 3"/>
          <p:cNvGraphicFramePr>
            <a:graphicFrameLocks noGrp="1"/>
          </p:cNvGraphicFramePr>
          <p:nvPr>
            <p:extLst/>
          </p:nvPr>
        </p:nvGraphicFramePr>
        <p:xfrm>
          <a:off x="167320" y="849087"/>
          <a:ext cx="11838484" cy="913453"/>
        </p:xfrm>
        <a:graphic>
          <a:graphicData uri="http://schemas.openxmlformats.org/drawingml/2006/table">
            <a:tbl>
              <a:tblPr firstRow="1" firstCol="1" lastRow="1" lastCol="1" bandRow="1" bandCol="1">
                <a:tableStyleId>{5940675A-B579-460E-94D1-54222C63F5DA}</a:tableStyleId>
              </a:tblPr>
              <a:tblGrid>
                <a:gridCol w="1844607">
                  <a:extLst>
                    <a:ext uri="{9D8B030D-6E8A-4147-A177-3AD203B41FA5}">
                      <a16:colId xmlns:a16="http://schemas.microsoft.com/office/drawing/2014/main" val="3029547615"/>
                    </a:ext>
                  </a:extLst>
                </a:gridCol>
                <a:gridCol w="9993877">
                  <a:extLst>
                    <a:ext uri="{9D8B030D-6E8A-4147-A177-3AD203B41FA5}">
                      <a16:colId xmlns:a16="http://schemas.microsoft.com/office/drawing/2014/main" val="2598500505"/>
                    </a:ext>
                  </a:extLst>
                </a:gridCol>
              </a:tblGrid>
              <a:tr h="198463">
                <a:tc>
                  <a:txBody>
                    <a:bodyPr/>
                    <a:lstStyle/>
                    <a:p>
                      <a:pPr algn="just">
                        <a:spcAft>
                          <a:spcPts val="0"/>
                        </a:spcAft>
                      </a:pPr>
                      <a:r>
                        <a:rPr lang="zh-CN" sz="1400" kern="100">
                          <a:effectLst/>
                        </a:rPr>
                        <a:t>部门列表地址：</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consumer-springboot-80/consumer/dept/list</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27341290"/>
                  </a:ext>
                </a:extLst>
              </a:tr>
              <a:tr h="198463">
                <a:tc>
                  <a:txBody>
                    <a:bodyPr/>
                    <a:lstStyle/>
                    <a:p>
                      <a:pPr algn="just">
                        <a:spcAft>
                          <a:spcPts val="0"/>
                        </a:spcAft>
                      </a:pPr>
                      <a:r>
                        <a:rPr lang="zh-CN" sz="1400" kern="100">
                          <a:effectLst/>
                        </a:rPr>
                        <a:t>部门增加地址：</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consumer-springboot-80/consumer/dept/add?dname={</a:t>
                      </a:r>
                      <a:r>
                        <a:rPr lang="zh-CN" sz="1400" kern="100">
                          <a:effectLst/>
                        </a:rPr>
                        <a:t>新部门名称</a:t>
                      </a:r>
                      <a:r>
                        <a:rPr lang="en-US" sz="1400" kern="100">
                          <a:effectLst/>
                        </a:rPr>
                        <a:t>}&amp;loc={</a:t>
                      </a:r>
                      <a:r>
                        <a:rPr lang="zh-CN" sz="1400" kern="100">
                          <a:effectLst/>
                        </a:rPr>
                        <a:t>新部门位置</a:t>
                      </a:r>
                      <a:r>
                        <a:rPr lang="en-US" sz="1400" kern="10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98685352"/>
                  </a:ext>
                </a:extLst>
              </a:tr>
              <a:tr h="198463">
                <a:tc>
                  <a:txBody>
                    <a:bodyPr/>
                    <a:lstStyle/>
                    <a:p>
                      <a:pPr algn="just">
                        <a:spcAft>
                          <a:spcPts val="0"/>
                        </a:spcAft>
                      </a:pPr>
                      <a:r>
                        <a:rPr lang="zh-CN" sz="1400" kern="100">
                          <a:effectLst/>
                        </a:rPr>
                        <a:t>部门查询地址：</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consumer-springboot-80/consumer/dept/get?deptno={</a:t>
                      </a:r>
                      <a:r>
                        <a:rPr lang="zh-CN" sz="1400" kern="100">
                          <a:effectLst/>
                        </a:rPr>
                        <a:t>查询部门编号</a:t>
                      </a:r>
                      <a:r>
                        <a:rPr lang="en-US" sz="1400" kern="10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65429076"/>
                  </a:ext>
                </a:extLst>
              </a:tr>
              <a:tr h="273373">
                <a:tc>
                  <a:txBody>
                    <a:bodyPr/>
                    <a:lstStyle/>
                    <a:p>
                      <a:pPr algn="just">
                        <a:spcAft>
                          <a:spcPts val="0"/>
                        </a:spcAft>
                      </a:pPr>
                      <a:r>
                        <a:rPr lang="zh-CN" sz="1400" kern="100">
                          <a:effectLst/>
                        </a:rPr>
                        <a:t>部门分页地址：</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consumer-springboot-80/consumer/dept/split?cp={</a:t>
                      </a:r>
                      <a:r>
                        <a:rPr lang="zh-CN" sz="1400" kern="100">
                          <a:effectLst/>
                        </a:rPr>
                        <a:t>当前页</a:t>
                      </a:r>
                      <a:r>
                        <a:rPr lang="en-US" sz="1400" kern="100">
                          <a:effectLst/>
                        </a:rPr>
                        <a:t>}&amp;ls={</a:t>
                      </a:r>
                      <a:r>
                        <a:rPr lang="zh-CN" sz="1400" kern="100">
                          <a:effectLst/>
                        </a:rPr>
                        <a:t>行数</a:t>
                      </a:r>
                      <a:r>
                        <a:rPr lang="en-US" sz="1400" kern="100">
                          <a:effectLst/>
                        </a:rPr>
                        <a:t>}&amp;col={</a:t>
                      </a:r>
                      <a:r>
                        <a:rPr lang="zh-CN" sz="1400" kern="100">
                          <a:effectLst/>
                        </a:rPr>
                        <a:t>列名称</a:t>
                      </a:r>
                      <a:r>
                        <a:rPr lang="en-US" sz="1400" kern="100">
                          <a:effectLst/>
                        </a:rPr>
                        <a:t>}&amp;kw={</a:t>
                      </a:r>
                      <a:r>
                        <a:rPr lang="zh-CN" sz="1400" kern="100">
                          <a:effectLst/>
                        </a:rPr>
                        <a:t>关键字</a:t>
                      </a:r>
                      <a:r>
                        <a:rPr lang="en-US" sz="1400" kern="10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05575112"/>
                  </a:ext>
                </a:extLst>
              </a:tr>
            </a:tbl>
          </a:graphicData>
        </a:graphic>
      </p:graphicFrame>
    </p:spTree>
    <p:extLst>
      <p:ext uri="{BB962C8B-B14F-4D97-AF65-F5344CB8AC3E}">
        <p14:creationId xmlns:p14="http://schemas.microsoft.com/office/powerpoint/2010/main" val="7185863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a:t>消费端程序启动</a:t>
            </a:r>
            <a:r>
              <a:rPr lang="zh-CN" altLang="zh-CN" smtClean="0"/>
              <a:t>类</a:t>
            </a:r>
            <a:endParaRPr lang="zh-CN" altLang="en-US"/>
          </a:p>
        </p:txBody>
      </p:sp>
      <p:graphicFrame>
        <p:nvGraphicFramePr>
          <p:cNvPr id="4" name="表格 3"/>
          <p:cNvGraphicFramePr>
            <a:graphicFrameLocks noGrp="1"/>
          </p:cNvGraphicFramePr>
          <p:nvPr>
            <p:extLst/>
          </p:nvPr>
        </p:nvGraphicFramePr>
        <p:xfrm>
          <a:off x="194102" y="849086"/>
          <a:ext cx="11800223" cy="5823355"/>
        </p:xfrm>
        <a:graphic>
          <a:graphicData uri="http://schemas.openxmlformats.org/drawingml/2006/table">
            <a:tbl>
              <a:tblPr firstRow="1" firstCol="1" lastRow="1" lastCol="1" bandRow="1" bandCol="1">
                <a:tableStyleId>{5940675A-B579-460E-94D1-54222C63F5DA}</a:tableStyleId>
              </a:tblPr>
              <a:tblGrid>
                <a:gridCol w="11800223">
                  <a:extLst>
                    <a:ext uri="{9D8B030D-6E8A-4147-A177-3AD203B41FA5}">
                      <a16:colId xmlns:a16="http://schemas.microsoft.com/office/drawing/2014/main" val="2910762926"/>
                    </a:ext>
                  </a:extLst>
                </a:gridCol>
              </a:tblGrid>
              <a:tr h="5823355">
                <a:tc>
                  <a:txBody>
                    <a:bodyPr/>
                    <a:lstStyle/>
                    <a:p>
                      <a:r>
                        <a:rPr lang="en-US" sz="1800">
                          <a:effectLst/>
                        </a:rPr>
                        <a:t>package com.yootk.consumer;</a:t>
                      </a:r>
                      <a:br>
                        <a:rPr lang="en-US" sz="1800">
                          <a:effectLst/>
                        </a:rPr>
                      </a:br>
                      <a:r>
                        <a:rPr lang="en-US" sz="1800">
                          <a:effectLst/>
                        </a:rPr>
                        <a:t>@SpringBootApplication</a:t>
                      </a:r>
                      <a:br>
                        <a:rPr lang="en-US" sz="1800">
                          <a:effectLst/>
                        </a:rPr>
                      </a:br>
                      <a:r>
                        <a:rPr lang="en-US" sz="1800">
                          <a:effectLst/>
                        </a:rPr>
                        <a:t>public class StartConsumerApplication { 			// </a:t>
                      </a:r>
                      <a:r>
                        <a:rPr lang="zh-CN" sz="1800">
                          <a:effectLst/>
                        </a:rPr>
                        <a:t>李兴华高薪就业编程训练营</a:t>
                      </a:r>
                      <a:r>
                        <a:rPr lang="en-US" sz="1800">
                          <a:effectLst/>
                        </a:rPr>
                        <a:t/>
                      </a:r>
                      <a:br>
                        <a:rPr lang="en-US" sz="1800">
                          <a:effectLst/>
                        </a:rPr>
                      </a:br>
                      <a:r>
                        <a:rPr lang="en-US" sz="1800">
                          <a:effectLst/>
                        </a:rPr>
                        <a:t>    public static void main(String[] args) { 		// </a:t>
                      </a:r>
                      <a:r>
                        <a:rPr lang="zh-CN" sz="1800">
                          <a:effectLst/>
                        </a:rPr>
                        <a:t>沐言科技：</a:t>
                      </a:r>
                      <a:r>
                        <a:rPr lang="en-US" sz="1800">
                          <a:effectLst/>
                        </a:rPr>
                        <a:t>www.yootk.com</a:t>
                      </a:r>
                      <a:br>
                        <a:rPr lang="en-US" sz="1800">
                          <a:effectLst/>
                        </a:rPr>
                      </a:br>
                      <a:r>
                        <a:rPr lang="en-US" sz="1800">
                          <a:effectLst/>
                        </a:rPr>
                        <a:t>        SpringApplication.run(StringConsumerApplication.class, args); 	// </a:t>
                      </a:r>
                      <a:r>
                        <a:rPr lang="zh-CN" sz="1800">
                          <a:effectLst/>
                        </a:rPr>
                        <a:t>服务启动</a:t>
                      </a:r>
                      <a:r>
                        <a:rPr lang="en-US" sz="1800">
                          <a:effectLst/>
                        </a:rPr>
                        <a:t/>
                      </a:r>
                      <a:br>
                        <a:rPr lang="en-US" sz="1800">
                          <a:effectLst/>
                        </a:rPr>
                      </a:br>
                      <a:r>
                        <a:rPr lang="en-US" sz="1800">
                          <a:effectLst/>
                        </a:rPr>
                        <a:t>    }</a:t>
                      </a:r>
                      <a:br>
                        <a:rPr lang="en-US" sz="1800">
                          <a:effectLst/>
                        </a:rPr>
                      </a:br>
                      <a:r>
                        <a:rPr lang="en-US" sz="1800">
                          <a:effectLst/>
                        </a:rPr>
                        <a:t>}</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2740296508"/>
                  </a:ext>
                </a:extLst>
              </a:tr>
            </a:tbl>
          </a:graphicData>
        </a:graphic>
      </p:graphicFrame>
      <p:pic>
        <p:nvPicPr>
          <p:cNvPr id="8193"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7454" y="2345249"/>
            <a:ext cx="8985276" cy="425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07093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HTTP</a:t>
            </a:r>
            <a:r>
              <a:rPr lang="zh-CN" altLang="zh-CN"/>
              <a:t>拦截</a:t>
            </a:r>
            <a:endParaRPr lang="zh-CN" altLang="en-US"/>
          </a:p>
        </p:txBody>
      </p:sp>
      <p:sp>
        <p:nvSpPr>
          <p:cNvPr id="3" name="内容占位符 2"/>
          <p:cNvSpPr>
            <a:spLocks noGrp="1"/>
          </p:cNvSpPr>
          <p:nvPr>
            <p:ph idx="1"/>
          </p:nvPr>
        </p:nvSpPr>
        <p:spPr/>
        <p:txBody>
          <a:bodyPr/>
          <a:lstStyle/>
          <a:p>
            <a:r>
              <a:rPr lang="en-US" altLang="zh-CN"/>
              <a:t>REST</a:t>
            </a:r>
            <a:r>
              <a:rPr lang="zh-CN" altLang="zh-CN"/>
              <a:t>是基于</a:t>
            </a:r>
            <a:r>
              <a:rPr lang="en-US" altLang="zh-CN"/>
              <a:t>HTTP</a:t>
            </a:r>
            <a:r>
              <a:rPr lang="zh-CN" altLang="zh-CN"/>
              <a:t>协议实现的服务应用，在客户端通过</a:t>
            </a:r>
            <a:r>
              <a:rPr lang="en-US" altLang="zh-CN"/>
              <a:t>RestTemplate</a:t>
            </a:r>
            <a:r>
              <a:rPr lang="zh-CN" altLang="zh-CN"/>
              <a:t>实现微服务调用处理时，可以直接基于</a:t>
            </a:r>
            <a:r>
              <a:rPr lang="en-US" altLang="zh-CN"/>
              <a:t>HTTP</a:t>
            </a:r>
            <a:r>
              <a:rPr lang="zh-CN" altLang="zh-CN"/>
              <a:t>拦截器的形式对请求进行拦截，这样就可以根据需要设置一些请求的头信息或者日志记录等操作的实现</a:t>
            </a:r>
            <a:endParaRPr lang="zh-CN" altLang="en-US"/>
          </a:p>
        </p:txBody>
      </p:sp>
      <p:pic>
        <p:nvPicPr>
          <p:cNvPr id="102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627" y="1967471"/>
            <a:ext cx="9831733" cy="4618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71404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a:t>
            </a:r>
            <a:r>
              <a:rPr lang="en-US" altLang="zh-CN"/>
              <a:t>HTTP</a:t>
            </a:r>
            <a:r>
              <a:rPr lang="zh-CN" altLang="zh-CN"/>
              <a:t>拦截器</a:t>
            </a:r>
            <a:endParaRPr lang="zh-CN" altLang="en-US"/>
          </a:p>
        </p:txBody>
      </p:sp>
      <p:graphicFrame>
        <p:nvGraphicFramePr>
          <p:cNvPr id="4" name="表格 3"/>
          <p:cNvGraphicFramePr>
            <a:graphicFrameLocks noGrp="1"/>
          </p:cNvGraphicFramePr>
          <p:nvPr>
            <p:extLst/>
          </p:nvPr>
        </p:nvGraphicFramePr>
        <p:xfrm>
          <a:off x="182624" y="812164"/>
          <a:ext cx="11827005" cy="5875582"/>
        </p:xfrm>
        <a:graphic>
          <a:graphicData uri="http://schemas.openxmlformats.org/drawingml/2006/table">
            <a:tbl>
              <a:tblPr firstRow="1" firstCol="1" lastRow="1" lastCol="1" bandRow="1" bandCol="1">
                <a:tableStyleId>{5940675A-B579-460E-94D1-54222C63F5DA}</a:tableStyleId>
              </a:tblPr>
              <a:tblGrid>
                <a:gridCol w="11827005">
                  <a:extLst>
                    <a:ext uri="{9D8B030D-6E8A-4147-A177-3AD203B41FA5}">
                      <a16:colId xmlns:a16="http://schemas.microsoft.com/office/drawing/2014/main" val="814018239"/>
                    </a:ext>
                  </a:extLst>
                </a:gridCol>
              </a:tblGrid>
              <a:tr h="5875582">
                <a:tc>
                  <a:txBody>
                    <a:bodyPr/>
                    <a:lstStyle/>
                    <a:p>
                      <a:r>
                        <a:rPr lang="en-US" sz="1200">
                          <a:effectLst/>
                        </a:rPr>
                        <a:t>package com.yootk.consumer.interceptor;</a:t>
                      </a:r>
                      <a:br>
                        <a:rPr lang="en-US" sz="1200">
                          <a:effectLst/>
                        </a:rPr>
                      </a:br>
                      <a:r>
                        <a:rPr lang="en-US" sz="1200">
                          <a:effectLst/>
                        </a:rPr>
                        <a:t>@Slf4j</a:t>
                      </a:r>
                      <a:br>
                        <a:rPr lang="en-US" sz="1200">
                          <a:effectLst/>
                        </a:rPr>
                      </a:br>
                      <a:r>
                        <a:rPr lang="en-US" sz="1200">
                          <a:effectLst/>
                        </a:rPr>
                        <a:t>@Component</a:t>
                      </a:r>
                      <a:br>
                        <a:rPr lang="en-US" sz="1200">
                          <a:effectLst/>
                        </a:rPr>
                      </a:br>
                      <a:r>
                        <a:rPr lang="en-US" sz="1200">
                          <a:effectLst/>
                        </a:rPr>
                        <a:t>public class MicroServiceHTTPInterceptor 	implements ClientHttpRequestInterceptor { 		// </a:t>
                      </a:r>
                      <a:r>
                        <a:rPr lang="zh-CN" sz="1200">
                          <a:effectLst/>
                        </a:rPr>
                        <a:t>客户端拦截器</a:t>
                      </a:r>
                      <a:r>
                        <a:rPr lang="en-US" sz="1200">
                          <a:effectLst/>
                        </a:rPr>
                        <a:t/>
                      </a:r>
                      <a:br>
                        <a:rPr lang="en-US" sz="1200">
                          <a:effectLst/>
                        </a:rPr>
                      </a:br>
                      <a:r>
                        <a:rPr lang="en-US" sz="1200">
                          <a:effectLst/>
                        </a:rPr>
                        <a:t>    @Override</a:t>
                      </a:r>
                      <a:br>
                        <a:rPr lang="en-US" sz="1200">
                          <a:effectLst/>
                        </a:rPr>
                      </a:br>
                      <a:r>
                        <a:rPr lang="en-US" sz="1200">
                          <a:effectLst/>
                        </a:rPr>
                        <a:t>    public ClientHttpResponse intercept(HttpRequest request, byte[] body, 	ClientHttpRequestExecution execution) throws IOException { // </a:t>
                      </a:r>
                      <a:r>
                        <a:rPr lang="zh-CN" sz="1200">
                          <a:effectLst/>
                        </a:rPr>
                        <a:t>拦截处理</a:t>
                      </a:r>
                      <a:r>
                        <a:rPr lang="en-US" sz="1200">
                          <a:effectLst/>
                        </a:rPr>
                        <a:t/>
                      </a:r>
                      <a:br>
                        <a:rPr lang="en-US" sz="1200">
                          <a:effectLst/>
                        </a:rPr>
                      </a:br>
                      <a:r>
                        <a:rPr lang="en-US" sz="1200">
                          <a:effectLst/>
                        </a:rPr>
                        <a:t>        log.info("</a:t>
                      </a:r>
                      <a:r>
                        <a:rPr lang="zh-CN" sz="1200">
                          <a:effectLst/>
                        </a:rPr>
                        <a:t>【</a:t>
                      </a:r>
                      <a:r>
                        <a:rPr lang="en-US" sz="1200">
                          <a:effectLst/>
                        </a:rPr>
                        <a:t>HTTP</a:t>
                      </a:r>
                      <a:r>
                        <a:rPr lang="zh-CN" sz="1200">
                          <a:effectLst/>
                        </a:rPr>
                        <a:t>请求拦截】服务主机</a:t>
                      </a:r>
                      <a:r>
                        <a:rPr lang="en-US" sz="1200">
                          <a:effectLst/>
                        </a:rPr>
                        <a:t>: {}, REST</a:t>
                      </a:r>
                      <a:r>
                        <a:rPr lang="zh-CN" sz="1200">
                          <a:effectLst/>
                        </a:rPr>
                        <a:t>路径：</a:t>
                      </a:r>
                      <a:r>
                        <a:rPr lang="en-US" sz="1200">
                          <a:effectLst/>
                        </a:rPr>
                        <a:t>{}", request.getURI().getHost(), 		request.getURI().getPath());		// </a:t>
                      </a:r>
                      <a:r>
                        <a:rPr lang="zh-CN" sz="1200">
                          <a:effectLst/>
                        </a:rPr>
                        <a:t>日志输出</a:t>
                      </a:r>
                      <a:r>
                        <a:rPr lang="en-US" sz="1200">
                          <a:effectLst/>
                        </a:rPr>
                        <a:t/>
                      </a:r>
                      <a:br>
                        <a:rPr lang="en-US" sz="1200">
                          <a:effectLst/>
                        </a:rPr>
                      </a:br>
                      <a:r>
                        <a:rPr lang="en-US" sz="1200">
                          <a:effectLst/>
                        </a:rPr>
                        <a:t>        // </a:t>
                      </a:r>
                      <a:r>
                        <a:rPr lang="zh-CN" sz="1200">
                          <a:effectLst/>
                        </a:rPr>
                        <a:t>可以利用此拦截器，向服务器端传递一些认证头信息，例如：</a:t>
                      </a:r>
                      <a:r>
                        <a:rPr lang="en-US" sz="1200">
                          <a:effectLst/>
                        </a:rPr>
                        <a:t>JWT</a:t>
                      </a:r>
                      <a:r>
                        <a:rPr lang="zh-CN" sz="1200">
                          <a:effectLst/>
                        </a:rPr>
                        <a:t>数据</a:t>
                      </a:r>
                      <a:r>
                        <a:rPr lang="en-US" sz="1200">
                          <a:effectLst/>
                        </a:rPr>
                        <a:t/>
                      </a:r>
                      <a:br>
                        <a:rPr lang="en-US" sz="1200">
                          <a:effectLst/>
                        </a:rPr>
                      </a:br>
                      <a:r>
                        <a:rPr lang="en-US" sz="1200">
                          <a:effectLst/>
                        </a:rPr>
                        <a:t>        request.getHeaders().set("token", "www.yootk.com"); 	// </a:t>
                      </a:r>
                      <a:r>
                        <a:rPr lang="zh-CN" sz="1200">
                          <a:effectLst/>
                        </a:rPr>
                        <a:t>设置头信息</a:t>
                      </a:r>
                      <a:r>
                        <a:rPr lang="en-US" sz="1200">
                          <a:effectLst/>
                        </a:rPr>
                        <a:t/>
                      </a:r>
                      <a:br>
                        <a:rPr lang="en-US" sz="1200">
                          <a:effectLst/>
                        </a:rPr>
                      </a:br>
                      <a:r>
                        <a:rPr lang="en-US" sz="1200">
                          <a:effectLst/>
                        </a:rPr>
                        <a:t>        return execution.execute(request, body); 		// </a:t>
                      </a:r>
                      <a:r>
                        <a:rPr lang="zh-CN" sz="1200">
                          <a:effectLst/>
                        </a:rPr>
                        <a:t>请求发送</a:t>
                      </a:r>
                      <a:r>
                        <a:rPr lang="en-US" sz="1200">
                          <a:effectLst/>
                        </a:rPr>
                        <a:t/>
                      </a:r>
                      <a:br>
                        <a:rPr lang="en-US" sz="1200">
                          <a:effectLst/>
                        </a:rPr>
                      </a:br>
                      <a:r>
                        <a:rPr lang="en-US" sz="1200">
                          <a:effectLst/>
                        </a:rPr>
                        <a:t>    }</a:t>
                      </a:r>
                      <a:br>
                        <a:rPr lang="en-US" sz="1200">
                          <a:effectLst/>
                        </a:rPr>
                      </a:br>
                      <a:r>
                        <a:rPr lang="en-US" sz="1200">
                          <a:effectLst/>
                        </a:rPr>
                        <a:t>}</a:t>
                      </a:r>
                      <a:endParaRPr lang="zh-CN" sz="1200">
                        <a:effectLst/>
                        <a:latin typeface="Times New Roman" panose="02020603050405020304" pitchFamily="18" charset="0"/>
                      </a:endParaRPr>
                    </a:p>
                  </a:txBody>
                  <a:tcPr marL="68580" marR="68580" marT="0" marB="0"/>
                </a:tc>
                <a:extLst>
                  <a:ext uri="{0D108BD9-81ED-4DB2-BD59-A6C34878D82A}">
                    <a16:rowId xmlns:a16="http://schemas.microsoft.com/office/drawing/2014/main" val="2246416151"/>
                  </a:ext>
                </a:extLst>
              </a:tr>
            </a:tbl>
          </a:graphicData>
        </a:graphic>
      </p:graphicFrame>
    </p:spTree>
    <p:extLst>
      <p:ext uri="{BB962C8B-B14F-4D97-AF65-F5344CB8AC3E}">
        <p14:creationId xmlns:p14="http://schemas.microsoft.com/office/powerpoint/2010/main" val="34502392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添加拦截器</a:t>
            </a:r>
            <a:endParaRPr lang="zh-CN" altLang="en-US"/>
          </a:p>
        </p:txBody>
      </p:sp>
      <p:graphicFrame>
        <p:nvGraphicFramePr>
          <p:cNvPr id="4" name="表格 3"/>
          <p:cNvGraphicFramePr>
            <a:graphicFrameLocks noGrp="1"/>
          </p:cNvGraphicFramePr>
          <p:nvPr>
            <p:extLst/>
          </p:nvPr>
        </p:nvGraphicFramePr>
        <p:xfrm>
          <a:off x="194103" y="849086"/>
          <a:ext cx="11781094" cy="5823355"/>
        </p:xfrm>
        <a:graphic>
          <a:graphicData uri="http://schemas.openxmlformats.org/drawingml/2006/table">
            <a:tbl>
              <a:tblPr firstRow="1" firstCol="1" lastRow="1" lastCol="1" bandRow="1" bandCol="1">
                <a:tableStyleId>{5940675A-B579-460E-94D1-54222C63F5DA}</a:tableStyleId>
              </a:tblPr>
              <a:tblGrid>
                <a:gridCol w="11781094">
                  <a:extLst>
                    <a:ext uri="{9D8B030D-6E8A-4147-A177-3AD203B41FA5}">
                      <a16:colId xmlns:a16="http://schemas.microsoft.com/office/drawing/2014/main" val="3127202383"/>
                    </a:ext>
                  </a:extLst>
                </a:gridCol>
              </a:tblGrid>
              <a:tr h="5823355">
                <a:tc>
                  <a:txBody>
                    <a:bodyPr/>
                    <a:lstStyle/>
                    <a:p>
                      <a:r>
                        <a:rPr lang="en-US" sz="1400">
                          <a:effectLst/>
                        </a:rPr>
                        <a:t>package com.yootk.consumer.config;</a:t>
                      </a:r>
                      <a:br>
                        <a:rPr lang="en-US" sz="1400">
                          <a:effectLst/>
                        </a:rPr>
                      </a:br>
                      <a:r>
                        <a:rPr lang="en-US" sz="1400">
                          <a:effectLst/>
                        </a:rPr>
                        <a:t>@Configuration 						// </a:t>
                      </a:r>
                      <a:r>
                        <a:rPr lang="zh-CN" sz="1400">
                          <a:effectLst/>
                        </a:rPr>
                        <a:t>配置类</a:t>
                      </a:r>
                      <a:r>
                        <a:rPr lang="en-US" sz="1400">
                          <a:effectLst/>
                        </a:rPr>
                        <a:t/>
                      </a:r>
                      <a:br>
                        <a:rPr lang="en-US" sz="1400">
                          <a:effectLst/>
                        </a:rPr>
                      </a:br>
                      <a:r>
                        <a:rPr lang="en-US" sz="1400">
                          <a:effectLst/>
                        </a:rPr>
                        <a:t>public class RestTemplateConfig {</a:t>
                      </a:r>
                      <a:br>
                        <a:rPr lang="en-US" sz="1400">
                          <a:effectLst/>
                        </a:rPr>
                      </a:br>
                      <a:r>
                        <a:rPr lang="en-US" sz="1400">
                          <a:effectLst/>
                        </a:rPr>
                        <a:t>    @Autowired 						// </a:t>
                      </a:r>
                      <a:r>
                        <a:rPr lang="zh-CN" sz="1400">
                          <a:effectLst/>
                        </a:rPr>
                        <a:t>注入拦截器</a:t>
                      </a:r>
                      <a:r>
                        <a:rPr lang="en-US" sz="1400">
                          <a:effectLst/>
                        </a:rPr>
                        <a:t/>
                      </a:r>
                      <a:br>
                        <a:rPr lang="en-US" sz="1400">
                          <a:effectLst/>
                        </a:rPr>
                      </a:br>
                      <a:r>
                        <a:rPr lang="en-US" sz="1400">
                          <a:effectLst/>
                        </a:rPr>
                        <a:t>    private MicroServiceHTTPInterceptor interceptor;</a:t>
                      </a:r>
                      <a:br>
                        <a:rPr lang="en-US" sz="1400">
                          <a:effectLst/>
                        </a:rPr>
                      </a:br>
                      <a:r>
                        <a:rPr lang="en-US" sz="1400">
                          <a:effectLst/>
                        </a:rPr>
                        <a:t>    @Bean 						// Bean</a:t>
                      </a:r>
                      <a:r>
                        <a:rPr lang="zh-CN" sz="1400">
                          <a:effectLst/>
                        </a:rPr>
                        <a:t>注册</a:t>
                      </a:r>
                      <a:r>
                        <a:rPr lang="en-US" sz="1400">
                          <a:effectLst/>
                        </a:rPr>
                        <a:t/>
                      </a:r>
                      <a:br>
                        <a:rPr lang="en-US" sz="1400">
                          <a:effectLst/>
                        </a:rPr>
                      </a:br>
                      <a:r>
                        <a:rPr lang="en-US" sz="1400">
                          <a:effectLst/>
                        </a:rPr>
                        <a:t>    public RestTemplate getRestTemplate() { 		// </a:t>
                      </a:r>
                      <a:r>
                        <a:rPr lang="zh-CN" sz="1400">
                          <a:effectLst/>
                        </a:rPr>
                        <a:t>获取</a:t>
                      </a:r>
                      <a:r>
                        <a:rPr lang="en-US" sz="1400">
                          <a:effectLst/>
                        </a:rPr>
                        <a:t>RestTemplate</a:t>
                      </a:r>
                      <a:r>
                        <a:rPr lang="zh-CN" sz="1400">
                          <a:effectLst/>
                        </a:rPr>
                        <a:t>实例</a:t>
                      </a:r>
                      <a:r>
                        <a:rPr lang="en-US" sz="1400">
                          <a:effectLst/>
                        </a:rPr>
                        <a:t/>
                      </a:r>
                      <a:br>
                        <a:rPr lang="en-US" sz="1400">
                          <a:effectLst/>
                        </a:rPr>
                      </a:br>
                      <a:r>
                        <a:rPr lang="en-US" sz="1400">
                          <a:effectLst/>
                        </a:rPr>
                        <a:t>        RestTemplate restTemplate = new RestTemplate();	// </a:t>
                      </a:r>
                      <a:r>
                        <a:rPr lang="zh-CN" sz="1400">
                          <a:effectLst/>
                        </a:rPr>
                        <a:t>实例化</a:t>
                      </a:r>
                      <a:r>
                        <a:rPr lang="en-US" sz="1400">
                          <a:effectLst/>
                        </a:rPr>
                        <a:t>RestTemplate</a:t>
                      </a:r>
                      <a:r>
                        <a:rPr lang="zh-CN" sz="1400">
                          <a:effectLst/>
                        </a:rPr>
                        <a:t>对象</a:t>
                      </a:r>
                      <a:r>
                        <a:rPr lang="en-US" sz="1400">
                          <a:effectLst/>
                        </a:rPr>
                        <a:t/>
                      </a:r>
                      <a:br>
                        <a:rPr lang="en-US" sz="1400">
                          <a:effectLst/>
                        </a:rPr>
                      </a:br>
                      <a:r>
                        <a:rPr lang="en-US" sz="1400">
                          <a:effectLst/>
                        </a:rPr>
                        <a:t>        restTemplate.setInterceptors(Collections.singletonList(		this.interceptor)); 			// </a:t>
                      </a:r>
                      <a:r>
                        <a:rPr lang="zh-CN" sz="1400">
                          <a:effectLst/>
                        </a:rPr>
                        <a:t>添加拦截器</a:t>
                      </a:r>
                      <a:r>
                        <a:rPr lang="en-US" sz="1400">
                          <a:effectLst/>
                        </a:rPr>
                        <a:t/>
                      </a:r>
                      <a:br>
                        <a:rPr lang="en-US" sz="1400">
                          <a:effectLst/>
                        </a:rPr>
                      </a:br>
                      <a:r>
                        <a:rPr lang="en-US" sz="1400">
                          <a:effectLst/>
                        </a:rPr>
                        <a:t>        return restTemplate;</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1592573957"/>
                  </a:ext>
                </a:extLst>
              </a:tr>
            </a:tbl>
          </a:graphicData>
        </a:graphic>
      </p:graphicFrame>
    </p:spTree>
    <p:extLst>
      <p:ext uri="{BB962C8B-B14F-4D97-AF65-F5344CB8AC3E}">
        <p14:creationId xmlns:p14="http://schemas.microsoft.com/office/powerpoint/2010/main" val="8945538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REST</a:t>
            </a:r>
            <a:r>
              <a:rPr lang="zh-CN" altLang="zh-CN"/>
              <a:t>接口文档</a:t>
            </a:r>
            <a:endParaRPr lang="zh-CN" altLang="en-US"/>
          </a:p>
        </p:txBody>
      </p:sp>
      <p:sp>
        <p:nvSpPr>
          <p:cNvPr id="3" name="内容占位符 2"/>
          <p:cNvSpPr>
            <a:spLocks noGrp="1"/>
          </p:cNvSpPr>
          <p:nvPr>
            <p:ph idx="1"/>
          </p:nvPr>
        </p:nvSpPr>
        <p:spPr/>
        <p:txBody>
          <a:bodyPr/>
          <a:lstStyle/>
          <a:p>
            <a:r>
              <a:rPr lang="zh-CN" altLang="zh-CN"/>
              <a:t>随着项目业务的不断完善，一定会带来更多的微服务节点，而为了便于微服务的调用，那么就需要对微服务提供详细且完善的使用说明以及调用测试环境，为了解决这类问题，在项目开发中可以通过</a:t>
            </a:r>
            <a:r>
              <a:rPr lang="en-US" altLang="zh-CN"/>
              <a:t>Swagger</a:t>
            </a:r>
            <a:r>
              <a:rPr lang="zh-CN" altLang="zh-CN"/>
              <a:t>项目来实现文档生成与维护操</a:t>
            </a:r>
            <a:r>
              <a:rPr lang="zh-CN" altLang="zh-CN" smtClean="0"/>
              <a:t>作</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en-US" altLang="zh-CN"/>
              <a:t>Swagger</a:t>
            </a:r>
            <a:r>
              <a:rPr lang="zh-CN" altLang="zh-CN"/>
              <a:t>框架现在的最新版本是</a:t>
            </a:r>
            <a:r>
              <a:rPr lang="en-US" altLang="zh-CN"/>
              <a:t>3.x</a:t>
            </a:r>
            <a:r>
              <a:rPr lang="zh-CN" altLang="zh-CN"/>
              <a:t>，官网地址为：</a:t>
            </a:r>
            <a:r>
              <a:rPr lang="en-US" altLang="zh-CN"/>
              <a:t>springfox.io</a:t>
            </a:r>
            <a:r>
              <a:rPr lang="zh-CN" altLang="zh-CN"/>
              <a:t>，该版本可以更加方便的与</a:t>
            </a:r>
            <a:r>
              <a:rPr lang="en-US" altLang="zh-CN"/>
              <a:t>SpringBoot</a:t>
            </a:r>
            <a:r>
              <a:rPr lang="zh-CN" altLang="zh-CN"/>
              <a:t>进行整合。同时在该版本对应的</a:t>
            </a:r>
            <a:r>
              <a:rPr lang="en-US" altLang="zh-CN"/>
              <a:t>GITHUB</a:t>
            </a:r>
            <a:r>
              <a:rPr lang="zh-CN" altLang="zh-CN"/>
              <a:t>中（地址：</a:t>
            </a:r>
            <a:r>
              <a:rPr lang="en-US" altLang="zh-CN"/>
              <a:t>https://github.com/springfox/springfox</a:t>
            </a:r>
            <a:r>
              <a:rPr lang="zh-CN" altLang="zh-CN"/>
              <a:t>）已经明确给出了</a:t>
            </a:r>
            <a:r>
              <a:rPr lang="en-US" altLang="zh-CN"/>
              <a:t>Swagger</a:t>
            </a:r>
            <a:r>
              <a:rPr lang="zh-CN" altLang="zh-CN"/>
              <a:t>框架的快速整合应用。</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903" y="2152865"/>
            <a:ext cx="11051690" cy="271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9776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添加</a:t>
            </a:r>
            <a:r>
              <a:rPr lang="en-US" altLang="zh-CN"/>
              <a:t>swagger 3.x</a:t>
            </a:r>
            <a:r>
              <a:rPr lang="zh-CN" altLang="zh-CN"/>
              <a:t>依赖</a:t>
            </a:r>
            <a:endParaRPr lang="zh-CN" altLang="en-US"/>
          </a:p>
        </p:txBody>
      </p:sp>
      <p:graphicFrame>
        <p:nvGraphicFramePr>
          <p:cNvPr id="4" name="表格 3"/>
          <p:cNvGraphicFramePr>
            <a:graphicFrameLocks noGrp="1"/>
          </p:cNvGraphicFramePr>
          <p:nvPr>
            <p:extLst/>
          </p:nvPr>
        </p:nvGraphicFramePr>
        <p:xfrm>
          <a:off x="177486" y="849086"/>
          <a:ext cx="11845324" cy="5826809"/>
        </p:xfrm>
        <a:graphic>
          <a:graphicData uri="http://schemas.openxmlformats.org/drawingml/2006/table">
            <a:tbl>
              <a:tblPr firstRow="1" firstCol="1" lastRow="1" lastCol="1" bandRow="1" bandCol="1">
                <a:tableStyleId>{5940675A-B579-460E-94D1-54222C63F5DA}</a:tableStyleId>
              </a:tblPr>
              <a:tblGrid>
                <a:gridCol w="11845324">
                  <a:extLst>
                    <a:ext uri="{9D8B030D-6E8A-4147-A177-3AD203B41FA5}">
                      <a16:colId xmlns:a16="http://schemas.microsoft.com/office/drawing/2014/main" val="4119018670"/>
                    </a:ext>
                  </a:extLst>
                </a:gridCol>
              </a:tblGrid>
              <a:tr h="5826809">
                <a:tc>
                  <a:txBody>
                    <a:bodyPr/>
                    <a:lstStyle/>
                    <a:p>
                      <a:r>
                        <a:rPr lang="en-US" sz="1800">
                          <a:effectLst/>
                        </a:rPr>
                        <a:t>project('provider-dept-8001') { 				// </a:t>
                      </a:r>
                      <a:r>
                        <a:rPr lang="zh-CN" sz="1800">
                          <a:effectLst/>
                        </a:rPr>
                        <a:t>子模块</a:t>
                      </a:r>
                      <a:r>
                        <a:rPr lang="en-US" sz="1800">
                          <a:effectLst/>
                        </a:rPr>
                        <a:t/>
                      </a:r>
                      <a:br>
                        <a:rPr lang="en-US" sz="1800">
                          <a:effectLst/>
                        </a:rPr>
                      </a:br>
                      <a:r>
                        <a:rPr lang="en-US" sz="1800">
                          <a:effectLst/>
                        </a:rPr>
                        <a:t>    dependencies { 					// </a:t>
                      </a:r>
                      <a:r>
                        <a:rPr lang="zh-CN" sz="1800">
                          <a:effectLst/>
                        </a:rPr>
                        <a:t>重复依赖，略</a:t>
                      </a:r>
                      <a:r>
                        <a:rPr lang="en-US" sz="1800">
                          <a:effectLst/>
                        </a:rPr>
                        <a:t>...</a:t>
                      </a:r>
                      <a:br>
                        <a:rPr lang="en-US" sz="1800">
                          <a:effectLst/>
                        </a:rPr>
                      </a:br>
                      <a:r>
                        <a:rPr lang="en-US" sz="1800">
                          <a:effectLst/>
                        </a:rPr>
                        <a:t>        implementation('io.springfox:springfox-boot-starter:3.0.0')</a:t>
                      </a:r>
                      <a:br>
                        <a:rPr lang="en-US" sz="1800">
                          <a:effectLst/>
                        </a:rPr>
                      </a:br>
                      <a:r>
                        <a:rPr lang="en-US" sz="1800">
                          <a:effectLst/>
                        </a:rPr>
                        <a:t>    }</a:t>
                      </a:r>
                      <a:br>
                        <a:rPr lang="en-US" sz="1800">
                          <a:effectLst/>
                        </a:rPr>
                      </a:br>
                      <a:r>
                        <a:rPr lang="en-US" sz="1800">
                          <a:effectLst/>
                        </a:rPr>
                        <a:t>}</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2939660305"/>
                  </a:ext>
                </a:extLst>
              </a:tr>
            </a:tbl>
          </a:graphicData>
        </a:graphic>
      </p:graphicFrame>
      <p:pic>
        <p:nvPicPr>
          <p:cNvPr id="204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1499" y="1743154"/>
            <a:ext cx="9605936" cy="485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92419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SpringBoot</a:t>
            </a:r>
            <a:r>
              <a:rPr lang="zh-CN" altLang="en-US" smtClean="0"/>
              <a:t>的重要性</a:t>
            </a:r>
            <a:endParaRPr lang="zh-CN" altLang="en-US"/>
          </a:p>
        </p:txBody>
      </p:sp>
      <p:sp>
        <p:nvSpPr>
          <p:cNvPr id="3" name="内容占位符 2"/>
          <p:cNvSpPr>
            <a:spLocks noGrp="1"/>
          </p:cNvSpPr>
          <p:nvPr>
            <p:ph idx="1"/>
          </p:nvPr>
        </p:nvSpPr>
        <p:spPr/>
        <p:txBody>
          <a:bodyPr/>
          <a:lstStyle/>
          <a:p>
            <a:r>
              <a:rPr lang="zh-CN" altLang="zh-CN"/>
              <a:t>微服务的设计目的是将一个完整的服务进行拆分，所以在使用</a:t>
            </a:r>
            <a:r>
              <a:rPr lang="en-US" altLang="zh-CN"/>
              <a:t>SpringCloud</a:t>
            </a:r>
            <a:r>
              <a:rPr lang="zh-CN" altLang="zh-CN"/>
              <a:t>开发出来的每一个微服务实际上都只是简单的资源操作，而在实际的项目中会出现一个业务而调用多个微服务的情况</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599" y="2030272"/>
            <a:ext cx="9393337" cy="3214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44329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微服务描述</a:t>
            </a:r>
            <a:endParaRPr lang="zh-CN" altLang="en-US"/>
          </a:p>
        </p:txBody>
      </p:sp>
      <p:graphicFrame>
        <p:nvGraphicFramePr>
          <p:cNvPr id="4" name="表格 3"/>
          <p:cNvGraphicFramePr>
            <a:graphicFrameLocks noGrp="1"/>
          </p:cNvGraphicFramePr>
          <p:nvPr>
            <p:extLst/>
          </p:nvPr>
        </p:nvGraphicFramePr>
        <p:xfrm>
          <a:off x="201753" y="782704"/>
          <a:ext cx="11742835" cy="5878260"/>
        </p:xfrm>
        <a:graphic>
          <a:graphicData uri="http://schemas.openxmlformats.org/drawingml/2006/table">
            <a:tbl>
              <a:tblPr firstRow="1" firstCol="1" lastRow="1" lastCol="1" bandRow="1" bandCol="1">
                <a:tableStyleId>{5940675A-B579-460E-94D1-54222C63F5DA}</a:tableStyleId>
              </a:tblPr>
              <a:tblGrid>
                <a:gridCol w="11742835">
                  <a:extLst>
                    <a:ext uri="{9D8B030D-6E8A-4147-A177-3AD203B41FA5}">
                      <a16:colId xmlns:a16="http://schemas.microsoft.com/office/drawing/2014/main" val="2204150137"/>
                    </a:ext>
                  </a:extLst>
                </a:gridCol>
              </a:tblGrid>
              <a:tr h="5878260">
                <a:tc>
                  <a:txBody>
                    <a:bodyPr/>
                    <a:lstStyle/>
                    <a:p>
                      <a:r>
                        <a:rPr lang="en-US" sz="1600">
                          <a:effectLst/>
                        </a:rPr>
                        <a:t>package com.yootk.provider.config;</a:t>
                      </a:r>
                      <a:br>
                        <a:rPr lang="en-US" sz="1600">
                          <a:effectLst/>
                        </a:rPr>
                      </a:br>
                      <a:r>
                        <a:rPr lang="en-US" sz="1600">
                          <a:effectLst/>
                        </a:rPr>
                        <a:t>@Configuration</a:t>
                      </a:r>
                      <a:br>
                        <a:rPr lang="en-US" sz="1600">
                          <a:effectLst/>
                        </a:rPr>
                      </a:br>
                      <a:r>
                        <a:rPr lang="en-US" sz="1600">
                          <a:effectLst/>
                        </a:rPr>
                        <a:t>public class SwaggerConfig {</a:t>
                      </a:r>
                      <a:br>
                        <a:rPr lang="en-US" sz="1600">
                          <a:effectLst/>
                        </a:rPr>
                      </a:br>
                      <a:r>
                        <a:rPr lang="en-US" sz="1600">
                          <a:effectLst/>
                        </a:rPr>
                        <a:t>    private ApiInfo getApiInfo() { 			// </a:t>
                      </a:r>
                      <a:r>
                        <a:rPr lang="zh-CN" sz="1600">
                          <a:effectLst/>
                        </a:rPr>
                        <a:t>获取接口描述信息</a:t>
                      </a:r>
                      <a:r>
                        <a:rPr lang="en-US" sz="1600">
                          <a:effectLst/>
                        </a:rPr>
                        <a:t/>
                      </a:r>
                      <a:br>
                        <a:rPr lang="en-US" sz="1600">
                          <a:effectLst/>
                        </a:rPr>
                      </a:br>
                      <a:r>
                        <a:rPr lang="en-US" sz="1600">
                          <a:effectLst/>
                        </a:rPr>
                        <a:t>        return new ApiInfoBuilder().title("</a:t>
                      </a:r>
                      <a:r>
                        <a:rPr lang="zh-CN" sz="1600">
                          <a:effectLst/>
                        </a:rPr>
                        <a:t>【沐言科技】部门微服务</a:t>
                      </a:r>
                      <a:r>
                        <a:rPr lang="en-US" sz="1600">
                          <a:effectLst/>
                        </a:rPr>
                        <a:t>")</a:t>
                      </a:r>
                      <a:br>
                        <a:rPr lang="en-US" sz="1600">
                          <a:effectLst/>
                        </a:rPr>
                      </a:br>
                      <a:r>
                        <a:rPr lang="en-US" sz="1600">
                          <a:effectLst/>
                        </a:rPr>
                        <a:t>                .description("</a:t>
                      </a:r>
                      <a:r>
                        <a:rPr lang="zh-CN" sz="1600">
                          <a:effectLst/>
                        </a:rPr>
                        <a:t>实现部门数据的统一管理，包括：增加、查询、列表显示</a:t>
                      </a:r>
                      <a:r>
                        <a:rPr lang="en-US" sz="1600">
                          <a:effectLst/>
                        </a:rPr>
                        <a:t>")</a:t>
                      </a:r>
                      <a:br>
                        <a:rPr lang="en-US" sz="1600">
                          <a:effectLst/>
                        </a:rPr>
                      </a:br>
                      <a:r>
                        <a:rPr lang="en-US" sz="1600">
                          <a:effectLst/>
                        </a:rPr>
                        <a:t>                .termsOfServiceUrl("http://www.yootk.com")</a:t>
                      </a:r>
                      <a:br>
                        <a:rPr lang="en-US" sz="1600">
                          <a:effectLst/>
                        </a:rPr>
                      </a:br>
                      <a:r>
                        <a:rPr lang="en-US" sz="1600">
                          <a:effectLst/>
                        </a:rPr>
                        <a:t>                .contact(new Contact("</a:t>
                      </a:r>
                      <a:r>
                        <a:rPr lang="zh-CN" sz="1600">
                          <a:effectLst/>
                        </a:rPr>
                        <a:t>李兴华</a:t>
                      </a:r>
                      <a:r>
                        <a:rPr lang="en-US" sz="1600">
                          <a:effectLst/>
                        </a:rPr>
                        <a:t>", "edu.yootk.com", "2273627816@qq.com"))</a:t>
                      </a:r>
                      <a:br>
                        <a:rPr lang="en-US" sz="1600">
                          <a:effectLst/>
                        </a:rPr>
                      </a:br>
                      <a:r>
                        <a:rPr lang="en-US" sz="1600">
                          <a:effectLst/>
                        </a:rPr>
                        <a:t>                .license("</a:t>
                      </a:r>
                      <a:r>
                        <a:rPr lang="zh-CN" sz="1600">
                          <a:effectLst/>
                        </a:rPr>
                        <a:t>沐言科技</a:t>
                      </a:r>
                      <a:r>
                        <a:rPr lang="en-US" sz="1600">
                          <a:effectLst/>
                        </a:rPr>
                        <a:t> - </a:t>
                      </a:r>
                      <a:r>
                        <a:rPr lang="zh-CN" sz="1600">
                          <a:effectLst/>
                        </a:rPr>
                        <a:t>授权管理</a:t>
                      </a:r>
                      <a:r>
                        <a:rPr lang="en-US" sz="1600">
                          <a:effectLst/>
                        </a:rPr>
                        <a:t>").version("1.0").build();</a:t>
                      </a:r>
                      <a:br>
                        <a:rPr lang="en-US" sz="1600">
                          <a:effectLst/>
                        </a:rPr>
                      </a:br>
                      <a:r>
                        <a:rPr lang="en-US" sz="1600">
                          <a:effectLst/>
                        </a:rPr>
                        <a:t>    }</a:t>
                      </a:r>
                      <a:br>
                        <a:rPr lang="en-US" sz="1600">
                          <a:effectLst/>
                        </a:rPr>
                      </a:br>
                      <a:r>
                        <a:rPr lang="en-US" sz="1600">
                          <a:effectLst/>
                        </a:rPr>
                        <a:t>    @Bean</a:t>
                      </a:r>
                      <a:br>
                        <a:rPr lang="en-US" sz="1600">
                          <a:effectLst/>
                        </a:rPr>
                      </a:br>
                      <a:r>
                        <a:rPr lang="en-US" sz="1600">
                          <a:effectLst/>
                        </a:rPr>
                        <a:t>    public Docket getDocket() { 				// Swagger</a:t>
                      </a:r>
                      <a:r>
                        <a:rPr lang="zh-CN" sz="1600">
                          <a:effectLst/>
                        </a:rPr>
                        <a:t>配置</a:t>
                      </a:r>
                      <a:r>
                        <a:rPr lang="en-US" sz="1600">
                          <a:effectLst/>
                        </a:rPr>
                        <a:t/>
                      </a:r>
                      <a:br>
                        <a:rPr lang="en-US" sz="1600">
                          <a:effectLst/>
                        </a:rPr>
                      </a:br>
                      <a:r>
                        <a:rPr lang="en-US" sz="1600">
                          <a:effectLst/>
                        </a:rPr>
                        <a:t>        return new Docket(DocumentationType.SWAGGER_2) 	// </a:t>
                      </a:r>
                      <a:r>
                        <a:rPr lang="zh-CN" sz="1600">
                          <a:effectLst/>
                        </a:rPr>
                        <a:t>文档类型</a:t>
                      </a:r>
                      <a:r>
                        <a:rPr lang="en-US" sz="1600">
                          <a:effectLst/>
                        </a:rPr>
                        <a:t/>
                      </a:r>
                      <a:br>
                        <a:rPr lang="en-US" sz="1600">
                          <a:effectLst/>
                        </a:rPr>
                      </a:br>
                      <a:r>
                        <a:rPr lang="en-US" sz="1600">
                          <a:effectLst/>
                        </a:rPr>
                        <a:t>                .apiInfo(this.getApiInfo()).select()		// </a:t>
                      </a:r>
                      <a:r>
                        <a:rPr lang="zh-CN" sz="1600">
                          <a:effectLst/>
                        </a:rPr>
                        <a:t>接口描述</a:t>
                      </a:r>
                      <a:r>
                        <a:rPr lang="en-US" sz="1600">
                          <a:effectLst/>
                        </a:rPr>
                        <a:t/>
                      </a:r>
                      <a:br>
                        <a:rPr lang="en-US" sz="1600">
                          <a:effectLst/>
                        </a:rPr>
                      </a:br>
                      <a:r>
                        <a:rPr lang="en-US" sz="1600">
                          <a:effectLst/>
                        </a:rPr>
                        <a:t>                .apis(RequestHandlerSelectors                .basePackage("com.yootk.provider.action")) 	// </a:t>
                      </a:r>
                      <a:r>
                        <a:rPr lang="zh-CN" sz="1600">
                          <a:effectLst/>
                        </a:rPr>
                        <a:t>扫描包</a:t>
                      </a:r>
                      <a:r>
                        <a:rPr lang="en-US" sz="1600">
                          <a:effectLst/>
                        </a:rPr>
                        <a:t/>
                      </a:r>
                      <a:br>
                        <a:rPr lang="en-US" sz="1600">
                          <a:effectLst/>
                        </a:rPr>
                      </a:br>
                      <a:r>
                        <a:rPr lang="en-US" sz="1600">
                          <a:effectLst/>
                        </a:rPr>
                        <a:t>                .paths(PathSelectors.any()).build();</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4019042980"/>
                  </a:ext>
                </a:extLst>
              </a:tr>
            </a:tbl>
          </a:graphicData>
        </a:graphic>
      </p:graphicFrame>
    </p:spTree>
    <p:extLst>
      <p:ext uri="{BB962C8B-B14F-4D97-AF65-F5344CB8AC3E}">
        <p14:creationId xmlns:p14="http://schemas.microsoft.com/office/powerpoint/2010/main" val="20135382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Swagger</a:t>
            </a:r>
            <a:r>
              <a:rPr lang="zh-CN" altLang="zh-CN"/>
              <a:t>注解</a:t>
            </a:r>
            <a:endParaRPr lang="zh-CN" altLang="en-US"/>
          </a:p>
        </p:txBody>
      </p:sp>
      <p:graphicFrame>
        <p:nvGraphicFramePr>
          <p:cNvPr id="4" name="表格 3"/>
          <p:cNvGraphicFramePr>
            <a:graphicFrameLocks noGrp="1"/>
          </p:cNvGraphicFramePr>
          <p:nvPr>
            <p:extLst/>
          </p:nvPr>
        </p:nvGraphicFramePr>
        <p:xfrm>
          <a:off x="153039" y="854921"/>
          <a:ext cx="11768594" cy="5209198"/>
        </p:xfrm>
        <a:graphic>
          <a:graphicData uri="http://schemas.openxmlformats.org/drawingml/2006/table">
            <a:tbl>
              <a:tblPr firstRow="1" firstCol="1" lastRow="1" lastCol="1" bandRow="1" bandCol="1">
                <a:tableStyleId>{5940675A-B579-460E-94D1-54222C63F5DA}</a:tableStyleId>
              </a:tblPr>
              <a:tblGrid>
                <a:gridCol w="11768594">
                  <a:extLst>
                    <a:ext uri="{9D8B030D-6E8A-4147-A177-3AD203B41FA5}">
                      <a16:colId xmlns:a16="http://schemas.microsoft.com/office/drawing/2014/main" val="3856459205"/>
                    </a:ext>
                  </a:extLst>
                </a:gridCol>
              </a:tblGrid>
              <a:tr h="5209198">
                <a:tc>
                  <a:txBody>
                    <a:bodyPr/>
                    <a:lstStyle/>
                    <a:p>
                      <a:r>
                        <a:rPr lang="en-US" sz="900">
                          <a:effectLst/>
                        </a:rPr>
                        <a:t>package com.yootk.provider.action;</a:t>
                      </a:r>
                      <a:br>
                        <a:rPr lang="en-US" sz="900">
                          <a:effectLst/>
                        </a:rPr>
                      </a:br>
                      <a:r>
                        <a:rPr lang="en-US" sz="900">
                          <a:effectLst/>
                        </a:rPr>
                        <a:t>@RestController 						// Rest</a:t>
                      </a:r>
                      <a:r>
                        <a:rPr lang="zh-CN" sz="900">
                          <a:effectLst/>
                        </a:rPr>
                        <a:t>控制器</a:t>
                      </a:r>
                      <a:r>
                        <a:rPr lang="en-US" sz="900">
                          <a:effectLst/>
                        </a:rPr>
                        <a:t/>
                      </a:r>
                      <a:br>
                        <a:rPr lang="en-US" sz="900">
                          <a:effectLst/>
                        </a:rPr>
                      </a:br>
                      <a:r>
                        <a:rPr lang="en-US" sz="900">
                          <a:effectLst/>
                        </a:rPr>
                        <a:t>@RequestMapping("/provider/dept/*") 			// </a:t>
                      </a:r>
                      <a:r>
                        <a:rPr lang="zh-CN" sz="900">
                          <a:effectLst/>
                        </a:rPr>
                        <a:t>父路径</a:t>
                      </a:r>
                      <a:r>
                        <a:rPr lang="en-US" sz="900">
                          <a:effectLst/>
                        </a:rPr>
                        <a:t/>
                      </a:r>
                      <a:br>
                        <a:rPr lang="en-US" sz="900">
                          <a:effectLst/>
                        </a:rPr>
                      </a:br>
                      <a:r>
                        <a:rPr lang="en-US" sz="900">
                          <a:effectLst/>
                        </a:rPr>
                        <a:t>public class DeptAction {</a:t>
                      </a:r>
                      <a:br>
                        <a:rPr lang="en-US" sz="900">
                          <a:effectLst/>
                        </a:rPr>
                      </a:br>
                      <a:r>
                        <a:rPr lang="en-US" sz="900">
                          <a:effectLst/>
                        </a:rPr>
                        <a:t>    @Autowired</a:t>
                      </a:r>
                      <a:br>
                        <a:rPr lang="en-US" sz="900">
                          <a:effectLst/>
                        </a:rPr>
                      </a:br>
                      <a:r>
                        <a:rPr lang="en-US" sz="900">
                          <a:effectLst/>
                        </a:rPr>
                        <a:t>    private IDeptService deptService; 			// </a:t>
                      </a:r>
                      <a:r>
                        <a:rPr lang="zh-CN" sz="900">
                          <a:effectLst/>
                        </a:rPr>
                        <a:t>注入业务接口实例</a:t>
                      </a:r>
                      <a:r>
                        <a:rPr lang="en-US" sz="900">
                          <a:effectLst/>
                        </a:rPr>
                        <a:t/>
                      </a:r>
                      <a:br>
                        <a:rPr lang="en-US" sz="900">
                          <a:effectLst/>
                        </a:rPr>
                      </a:br>
                      <a:r>
                        <a:rPr lang="en-US" sz="900">
                          <a:effectLst/>
                        </a:rPr>
                        <a:t>    @ApiOperation(value = "</a:t>
                      </a:r>
                      <a:r>
                        <a:rPr lang="zh-CN" sz="900">
                          <a:effectLst/>
                        </a:rPr>
                        <a:t>部门查询</a:t>
                      </a:r>
                      <a:r>
                        <a:rPr lang="en-US" sz="900">
                          <a:effectLst/>
                        </a:rPr>
                        <a:t>", notes = "</a:t>
                      </a:r>
                      <a:r>
                        <a:rPr lang="zh-CN" sz="900">
                          <a:effectLst/>
                        </a:rPr>
                        <a:t>根据部门编号查询部门详细信息</a:t>
                      </a:r>
                      <a:r>
                        <a:rPr lang="en-US" sz="900">
                          <a:effectLst/>
                        </a:rPr>
                        <a:t>")</a:t>
                      </a:r>
                      <a:br>
                        <a:rPr lang="en-US" sz="900">
                          <a:effectLst/>
                        </a:rPr>
                      </a:br>
                      <a:r>
                        <a:rPr lang="en-US" sz="900">
                          <a:effectLst/>
                        </a:rPr>
                        <a:t>    @GetMapping("get/{id}") 				// </a:t>
                      </a:r>
                      <a:r>
                        <a:rPr lang="zh-CN" sz="900">
                          <a:effectLst/>
                        </a:rPr>
                        <a:t>子路径</a:t>
                      </a:r>
                      <a:r>
                        <a:rPr lang="en-US" sz="900">
                          <a:effectLst/>
                        </a:rPr>
                        <a:t/>
                      </a:r>
                      <a:br>
                        <a:rPr lang="en-US" sz="900">
                          <a:effectLst/>
                        </a:rPr>
                      </a:br>
                      <a:r>
                        <a:rPr lang="en-US" sz="900">
                          <a:effectLst/>
                        </a:rPr>
                        <a:t>    public Object get(@PathVariable("id") long id) {</a:t>
                      </a:r>
                      <a:br>
                        <a:rPr lang="en-US" sz="900">
                          <a:effectLst/>
                        </a:rPr>
                      </a:br>
                      <a:r>
                        <a:rPr lang="en-US" sz="900">
                          <a:effectLst/>
                        </a:rPr>
                        <a:t>        return this.deptService.get(id); 			// </a:t>
                      </a:r>
                      <a:r>
                        <a:rPr lang="zh-CN" sz="900">
                          <a:effectLst/>
                        </a:rPr>
                        <a:t>部门信息加载</a:t>
                      </a:r>
                      <a:r>
                        <a:rPr lang="en-US" sz="900">
                          <a:effectLst/>
                        </a:rPr>
                        <a:t/>
                      </a:r>
                      <a:br>
                        <a:rPr lang="en-US" sz="900">
                          <a:effectLst/>
                        </a:rPr>
                      </a:br>
                      <a:r>
                        <a:rPr lang="en-US" sz="900">
                          <a:effectLst/>
                        </a:rPr>
                        <a:t>    }</a:t>
                      </a:r>
                      <a:br>
                        <a:rPr lang="en-US" sz="900">
                          <a:effectLst/>
                        </a:rPr>
                      </a:br>
                      <a:r>
                        <a:rPr lang="en-US" sz="900">
                          <a:effectLst/>
                        </a:rPr>
                        <a:t>    @ApiOperation(value = "</a:t>
                      </a:r>
                      <a:r>
                        <a:rPr lang="zh-CN" sz="900">
                          <a:effectLst/>
                        </a:rPr>
                        <a:t>部门增加</a:t>
                      </a:r>
                      <a:r>
                        <a:rPr lang="en-US" sz="900">
                          <a:effectLst/>
                        </a:rPr>
                        <a:t>", notes = "</a:t>
                      </a:r>
                      <a:r>
                        <a:rPr lang="zh-CN" sz="900">
                          <a:effectLst/>
                        </a:rPr>
                        <a:t>增加新的部门信息</a:t>
                      </a:r>
                      <a:r>
                        <a:rPr lang="en-US" sz="900">
                          <a:effectLst/>
                        </a:rPr>
                        <a:t>")</a:t>
                      </a:r>
                      <a:br>
                        <a:rPr lang="en-US" sz="900">
                          <a:effectLst/>
                        </a:rPr>
                      </a:br>
                      <a:r>
                        <a:rPr lang="en-US" sz="900">
                          <a:effectLst/>
                        </a:rPr>
                        <a:t>    @ApiImplicitParams({</a:t>
                      </a:r>
                      <a:br>
                        <a:rPr lang="en-US" sz="900">
                          <a:effectLst/>
                        </a:rPr>
                      </a:br>
                      <a:r>
                        <a:rPr lang="en-US" sz="900">
                          <a:effectLst/>
                        </a:rPr>
                        <a:t>            @ApiImplicitParam(name = "deptDTO", required = true, </a:t>
                      </a:r>
                      <a:br>
                        <a:rPr lang="en-US" sz="900">
                          <a:effectLst/>
                        </a:rPr>
                      </a:br>
                      <a:r>
                        <a:rPr lang="en-US" sz="900">
                          <a:effectLst/>
                        </a:rPr>
                        <a:t>                    dataType = "DeptDTO", value = "</a:t>
                      </a:r>
                      <a:r>
                        <a:rPr lang="zh-CN" sz="900">
                          <a:effectLst/>
                        </a:rPr>
                        <a:t>部门传输对象实例</a:t>
                      </a:r>
                      <a:r>
                        <a:rPr lang="en-US" sz="900">
                          <a:effectLst/>
                        </a:rPr>
                        <a:t>")</a:t>
                      </a:r>
                      <a:br>
                        <a:rPr lang="en-US" sz="900">
                          <a:effectLst/>
                        </a:rPr>
                      </a:br>
                      <a:r>
                        <a:rPr lang="en-US" sz="900">
                          <a:effectLst/>
                        </a:rPr>
                        <a:t>    })</a:t>
                      </a:r>
                      <a:br>
                        <a:rPr lang="en-US" sz="900">
                          <a:effectLst/>
                        </a:rPr>
                      </a:br>
                      <a:r>
                        <a:rPr lang="en-US" sz="900">
                          <a:effectLst/>
                        </a:rPr>
                        <a:t>    @PostMapping("add")</a:t>
                      </a:r>
                      <a:br>
                        <a:rPr lang="en-US" sz="900">
                          <a:effectLst/>
                        </a:rPr>
                      </a:br>
                      <a:r>
                        <a:rPr lang="en-US" sz="900">
                          <a:effectLst/>
                        </a:rPr>
                        <a:t>    public Object add(@RequestBody DeptDTO deptDTO) {</a:t>
                      </a:r>
                      <a:br>
                        <a:rPr lang="en-US" sz="900">
                          <a:effectLst/>
                        </a:rPr>
                      </a:br>
                      <a:r>
                        <a:rPr lang="en-US" sz="900">
                          <a:effectLst/>
                        </a:rPr>
                        <a:t>        return this.deptService.add(deptDTO); 		// </a:t>
                      </a:r>
                      <a:r>
                        <a:rPr lang="zh-CN" sz="900">
                          <a:effectLst/>
                        </a:rPr>
                        <a:t>部门信息添加</a:t>
                      </a:r>
                      <a:r>
                        <a:rPr lang="en-US" sz="900">
                          <a:effectLst/>
                        </a:rPr>
                        <a:t/>
                      </a:r>
                      <a:br>
                        <a:rPr lang="en-US" sz="900">
                          <a:effectLst/>
                        </a:rPr>
                      </a:br>
                      <a:r>
                        <a:rPr lang="en-US" sz="900">
                          <a:effectLst/>
                        </a:rPr>
                        <a:t>    }</a:t>
                      </a:r>
                      <a:br>
                        <a:rPr lang="en-US" sz="900">
                          <a:effectLst/>
                        </a:rPr>
                      </a:br>
                      <a:r>
                        <a:rPr lang="en-US" sz="900">
                          <a:effectLst/>
                        </a:rPr>
                        <a:t>    @ApiOperation(value = "</a:t>
                      </a:r>
                      <a:r>
                        <a:rPr lang="zh-CN" sz="900">
                          <a:effectLst/>
                        </a:rPr>
                        <a:t>部门列表</a:t>
                      </a:r>
                      <a:r>
                        <a:rPr lang="en-US" sz="900">
                          <a:effectLst/>
                        </a:rPr>
                        <a:t>", notes = "</a:t>
                      </a:r>
                      <a:r>
                        <a:rPr lang="zh-CN" sz="900">
                          <a:effectLst/>
                        </a:rPr>
                        <a:t>得到全部部门信息</a:t>
                      </a:r>
                      <a:r>
                        <a:rPr lang="en-US" sz="900">
                          <a:effectLst/>
                        </a:rPr>
                        <a:t>")</a:t>
                      </a:r>
                      <a:br>
                        <a:rPr lang="en-US" sz="900">
                          <a:effectLst/>
                        </a:rPr>
                      </a:br>
                      <a:r>
                        <a:rPr lang="en-US" sz="900">
                          <a:effectLst/>
                        </a:rPr>
                        <a:t>    @GetMapping("list") 					// </a:t>
                      </a:r>
                      <a:r>
                        <a:rPr lang="zh-CN" sz="900">
                          <a:effectLst/>
                        </a:rPr>
                        <a:t>子路径</a:t>
                      </a:r>
                      <a:r>
                        <a:rPr lang="en-US" sz="900">
                          <a:effectLst/>
                        </a:rPr>
                        <a:t/>
                      </a:r>
                      <a:br>
                        <a:rPr lang="en-US" sz="900">
                          <a:effectLst/>
                        </a:rPr>
                      </a:br>
                      <a:r>
                        <a:rPr lang="en-US" sz="900">
                          <a:effectLst/>
                        </a:rPr>
                        <a:t>    public Object list() {</a:t>
                      </a:r>
                      <a:br>
                        <a:rPr lang="en-US" sz="900">
                          <a:effectLst/>
                        </a:rPr>
                      </a:br>
                      <a:r>
                        <a:rPr lang="en-US" sz="900">
                          <a:effectLst/>
                        </a:rPr>
                        <a:t>        return this.deptService.list();			// </a:t>
                      </a:r>
                      <a:r>
                        <a:rPr lang="zh-CN" sz="900">
                          <a:effectLst/>
                        </a:rPr>
                        <a:t>部门信息列表</a:t>
                      </a:r>
                      <a:r>
                        <a:rPr lang="en-US" sz="900">
                          <a:effectLst/>
                        </a:rPr>
                        <a:t/>
                      </a:r>
                      <a:br>
                        <a:rPr lang="en-US" sz="900">
                          <a:effectLst/>
                        </a:rPr>
                      </a:br>
                      <a:r>
                        <a:rPr lang="en-US" sz="900">
                          <a:effectLst/>
                        </a:rPr>
                        <a:t>    }</a:t>
                      </a:r>
                      <a:br>
                        <a:rPr lang="en-US" sz="900">
                          <a:effectLst/>
                        </a:rPr>
                      </a:br>
                      <a:r>
                        <a:rPr lang="en-US" sz="900">
                          <a:effectLst/>
                        </a:rPr>
                        <a:t>    @ApiOperation(value = "</a:t>
                      </a:r>
                      <a:r>
                        <a:rPr lang="zh-CN" sz="900">
                          <a:effectLst/>
                        </a:rPr>
                        <a:t>部门分页显示</a:t>
                      </a:r>
                      <a:r>
                        <a:rPr lang="en-US" sz="900">
                          <a:effectLst/>
                        </a:rPr>
                        <a:t>", notes = "</a:t>
                      </a:r>
                      <a:r>
                        <a:rPr lang="zh-CN" sz="900">
                          <a:effectLst/>
                        </a:rPr>
                        <a:t>实现部门数据的分页加载以及模糊查询</a:t>
                      </a:r>
                      <a:r>
                        <a:rPr lang="en-US" sz="900">
                          <a:effectLst/>
                        </a:rPr>
                        <a:t>")</a:t>
                      </a:r>
                      <a:br>
                        <a:rPr lang="en-US" sz="900">
                          <a:effectLst/>
                        </a:rPr>
                      </a:br>
                      <a:r>
                        <a:rPr lang="en-US" sz="900">
                          <a:effectLst/>
                        </a:rPr>
                        <a:t>    @ApiImplicitParams({</a:t>
                      </a:r>
                      <a:br>
                        <a:rPr lang="en-US" sz="900">
                          <a:effectLst/>
                        </a:rPr>
                      </a:br>
                      <a:r>
                        <a:rPr lang="en-US" sz="900">
                          <a:effectLst/>
                        </a:rPr>
                        <a:t>            @ApiImplicitParam(name = "cp", value = "</a:t>
                      </a:r>
                      <a:r>
                        <a:rPr lang="zh-CN" sz="900">
                          <a:effectLst/>
                        </a:rPr>
                        <a:t>当前所在页</a:t>
                      </a:r>
                      <a:r>
                        <a:rPr lang="en-US" sz="900">
                          <a:effectLst/>
                        </a:rPr>
                        <a:t>", 		required = true, dataType = "int"),</a:t>
                      </a:r>
                      <a:br>
                        <a:rPr lang="en-US" sz="900">
                          <a:effectLst/>
                        </a:rPr>
                      </a:br>
                      <a:r>
                        <a:rPr lang="en-US" sz="900">
                          <a:effectLst/>
                        </a:rPr>
                        <a:t>            @ApiImplicitParam(name = "ls", value = "</a:t>
                      </a:r>
                      <a:r>
                        <a:rPr lang="zh-CN" sz="900">
                          <a:effectLst/>
                        </a:rPr>
                        <a:t>每页显示数据行数</a:t>
                      </a:r>
                      <a:r>
                        <a:rPr lang="en-US" sz="900">
                          <a:effectLst/>
                        </a:rPr>
                        <a:t>", 		required = true, dataType = "int"),</a:t>
                      </a:r>
                      <a:br>
                        <a:rPr lang="en-US" sz="900">
                          <a:effectLst/>
                        </a:rPr>
                      </a:br>
                      <a:r>
                        <a:rPr lang="en-US" sz="900">
                          <a:effectLst/>
                        </a:rPr>
                        <a:t>            @ApiImplicitParam(name = "col", value = "</a:t>
                      </a:r>
                      <a:r>
                        <a:rPr lang="zh-CN" sz="900">
                          <a:effectLst/>
                        </a:rPr>
                        <a:t>模糊查询列</a:t>
                      </a:r>
                      <a:r>
                        <a:rPr lang="en-US" sz="900">
                          <a:effectLst/>
                        </a:rPr>
                        <a:t>", 		required = true, dataType = "String"),</a:t>
                      </a:r>
                      <a:br>
                        <a:rPr lang="en-US" sz="900">
                          <a:effectLst/>
                        </a:rPr>
                      </a:br>
                      <a:r>
                        <a:rPr lang="en-US" sz="900">
                          <a:effectLst/>
                        </a:rPr>
                        <a:t>            @ApiImplicitParam(name = "kw", value = "</a:t>
                      </a:r>
                      <a:r>
                        <a:rPr lang="zh-CN" sz="900">
                          <a:effectLst/>
                        </a:rPr>
                        <a:t>模糊查询关键字</a:t>
                      </a:r>
                      <a:r>
                        <a:rPr lang="en-US" sz="900">
                          <a:effectLst/>
                        </a:rPr>
                        <a:t>", 		required = true, dataType = "String")</a:t>
                      </a:r>
                      <a:br>
                        <a:rPr lang="en-US" sz="900">
                          <a:effectLst/>
                        </a:rPr>
                      </a:br>
                      <a:r>
                        <a:rPr lang="en-US" sz="900">
                          <a:effectLst/>
                        </a:rPr>
                        <a:t>    })</a:t>
                      </a:r>
                      <a:br>
                        <a:rPr lang="en-US" sz="900">
                          <a:effectLst/>
                        </a:rPr>
                      </a:br>
                      <a:r>
                        <a:rPr lang="en-US" sz="900">
                          <a:effectLst/>
                        </a:rPr>
                        <a:t>    @GetMapping("split") // </a:t>
                      </a:r>
                      <a:r>
                        <a:rPr lang="zh-CN" sz="900">
                          <a:effectLst/>
                        </a:rPr>
                        <a:t>子路径</a:t>
                      </a:r>
                      <a:r>
                        <a:rPr lang="en-US" sz="900">
                          <a:effectLst/>
                        </a:rPr>
                        <a:t/>
                      </a:r>
                      <a:br>
                        <a:rPr lang="en-US" sz="900">
                          <a:effectLst/>
                        </a:rPr>
                      </a:br>
                      <a:r>
                        <a:rPr lang="en-US" sz="900">
                          <a:effectLst/>
                        </a:rPr>
                        <a:t>    public Object split(int cp, int ls, String col, String kw) {</a:t>
                      </a:r>
                      <a:br>
                        <a:rPr lang="en-US" sz="900">
                          <a:effectLst/>
                        </a:rPr>
                      </a:br>
                      <a:r>
                        <a:rPr lang="en-US" sz="900">
                          <a:effectLst/>
                        </a:rPr>
                        <a:t>        return this.deptService.split(cp, ls, col, kw); // </a:t>
                      </a:r>
                      <a:r>
                        <a:rPr lang="zh-CN" sz="900">
                          <a:effectLst/>
                        </a:rPr>
                        <a:t>部门信息分页</a:t>
                      </a:r>
                      <a:r>
                        <a:rPr lang="en-US" sz="900">
                          <a:effectLst/>
                        </a:rPr>
                        <a:t/>
                      </a:r>
                      <a:br>
                        <a:rPr lang="en-US" sz="900">
                          <a:effectLst/>
                        </a:rPr>
                      </a:br>
                      <a:r>
                        <a:rPr lang="en-US" sz="900">
                          <a:effectLst/>
                        </a:rPr>
                        <a:t>    }</a:t>
                      </a:r>
                      <a:br>
                        <a:rPr lang="en-US" sz="900">
                          <a:effectLst/>
                        </a:rPr>
                      </a:br>
                      <a:r>
                        <a:rPr lang="en-US" sz="900">
                          <a:effectLst/>
                        </a:rPr>
                        <a:t>}</a:t>
                      </a:r>
                      <a:endParaRPr lang="zh-CN" sz="1000">
                        <a:effectLst/>
                        <a:latin typeface="Times New Roman" panose="02020603050405020304" pitchFamily="18" charset="0"/>
                      </a:endParaRPr>
                    </a:p>
                  </a:txBody>
                  <a:tcPr marL="65899" marR="65899" marT="0" marB="0"/>
                </a:tc>
                <a:extLst>
                  <a:ext uri="{0D108BD9-81ED-4DB2-BD59-A6C34878D82A}">
                    <a16:rowId xmlns:a16="http://schemas.microsoft.com/office/drawing/2014/main" val="2329824305"/>
                  </a:ext>
                </a:extLst>
              </a:tr>
            </a:tbl>
          </a:graphicData>
        </a:graphic>
      </p:graphicFrame>
      <p:pic>
        <p:nvPicPr>
          <p:cNvPr id="2049"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8852" y="974314"/>
            <a:ext cx="5621338"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61881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Swagger</a:t>
            </a:r>
            <a:r>
              <a:rPr lang="zh-CN" altLang="zh-CN"/>
              <a:t>文档安全</a:t>
            </a:r>
            <a:endParaRPr lang="zh-CN" altLang="en-US"/>
          </a:p>
        </p:txBody>
      </p:sp>
      <p:sp>
        <p:nvSpPr>
          <p:cNvPr id="3" name="内容占位符 2"/>
          <p:cNvSpPr>
            <a:spLocks noGrp="1"/>
          </p:cNvSpPr>
          <p:nvPr>
            <p:ph idx="1"/>
          </p:nvPr>
        </p:nvSpPr>
        <p:spPr/>
        <p:txBody>
          <a:bodyPr/>
          <a:lstStyle/>
          <a:p>
            <a:r>
              <a:rPr lang="en-US" altLang="zh-CN"/>
              <a:t>Swagger</a:t>
            </a:r>
            <a:r>
              <a:rPr lang="zh-CN" altLang="zh-CN"/>
              <a:t>准确的描述了每一个微服务之中的接口信息，但是这些接口信息只应该为需要的用户服务，然而在默认情况下，由于没有任何的安全认证检查，所以所有的开发者都可以浏览</a:t>
            </a:r>
            <a:r>
              <a:rPr lang="en-US" altLang="zh-CN"/>
              <a:t>Swagger</a:t>
            </a:r>
            <a:r>
              <a:rPr lang="zh-CN" altLang="zh-CN"/>
              <a:t>文档信息，这样必然会造成安全隐患，这样就必须对</a:t>
            </a:r>
            <a:r>
              <a:rPr lang="en-US" altLang="zh-CN"/>
              <a:t>Swagger</a:t>
            </a:r>
            <a:r>
              <a:rPr lang="zh-CN" altLang="zh-CN"/>
              <a:t>文档进行保护</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884" y="2407453"/>
            <a:ext cx="10469271" cy="284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5615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增加“</a:t>
            </a:r>
            <a:r>
              <a:rPr lang="en-US" altLang="zh-CN" smtClean="0"/>
              <a:t>spring-boot-starter-ecurity</a:t>
            </a:r>
            <a:r>
              <a:rPr lang="zh-CN" altLang="zh-CN"/>
              <a:t>”依赖配置</a:t>
            </a:r>
            <a:endParaRPr lang="zh-CN" altLang="en-US"/>
          </a:p>
        </p:txBody>
      </p:sp>
      <p:graphicFrame>
        <p:nvGraphicFramePr>
          <p:cNvPr id="4" name="内容占位符 3"/>
          <p:cNvGraphicFramePr>
            <a:graphicFrameLocks noGrp="1"/>
          </p:cNvGraphicFramePr>
          <p:nvPr>
            <p:ph idx="1"/>
            <p:extLst/>
          </p:nvPr>
        </p:nvGraphicFramePr>
        <p:xfrm>
          <a:off x="194102" y="928185"/>
          <a:ext cx="11723706" cy="1219200"/>
        </p:xfrm>
        <a:graphic>
          <a:graphicData uri="http://schemas.openxmlformats.org/drawingml/2006/table">
            <a:tbl>
              <a:tblPr firstRow="1" firstCol="1" lastRow="1" lastCol="1" bandRow="1" bandCol="1">
                <a:tableStyleId>{5940675A-B579-460E-94D1-54222C63F5DA}</a:tableStyleId>
              </a:tblPr>
              <a:tblGrid>
                <a:gridCol w="11723706">
                  <a:extLst>
                    <a:ext uri="{9D8B030D-6E8A-4147-A177-3AD203B41FA5}">
                      <a16:colId xmlns:a16="http://schemas.microsoft.com/office/drawing/2014/main" val="3302620835"/>
                    </a:ext>
                  </a:extLst>
                </a:gridCol>
              </a:tblGrid>
              <a:tr h="1068956">
                <a:tc>
                  <a:txBody>
                    <a:bodyPr/>
                    <a:lstStyle/>
                    <a:p>
                      <a:r>
                        <a:rPr lang="en-US" sz="1600">
                          <a:effectLst/>
                        </a:rPr>
                        <a:t>project('provider-dept-8001') { 				// </a:t>
                      </a:r>
                      <a:r>
                        <a:rPr lang="zh-CN" sz="1600">
                          <a:effectLst/>
                        </a:rPr>
                        <a:t>子模块</a:t>
                      </a:r>
                      <a:r>
                        <a:rPr lang="en-US" sz="1600">
                          <a:effectLst/>
                        </a:rPr>
                        <a:t/>
                      </a:r>
                      <a:br>
                        <a:rPr lang="en-US" sz="1600">
                          <a:effectLst/>
                        </a:rPr>
                      </a:br>
                      <a:r>
                        <a:rPr lang="en-US" sz="1600">
                          <a:effectLst/>
                        </a:rPr>
                        <a:t>    dependencies { 					// </a:t>
                      </a:r>
                      <a:r>
                        <a:rPr lang="zh-CN" sz="1600">
                          <a:effectLst/>
                        </a:rPr>
                        <a:t>重复依赖，略</a:t>
                      </a:r>
                      <a:r>
                        <a:rPr lang="en-US" sz="1600">
                          <a:effectLst/>
                        </a:rPr>
                        <a:t>...</a:t>
                      </a:r>
                      <a:br>
                        <a:rPr lang="en-US" sz="1600">
                          <a:effectLst/>
                        </a:rPr>
                      </a:br>
                      <a:r>
                        <a:rPr lang="en-US" sz="1600">
                          <a:effectLst/>
                        </a:rPr>
                        <a:t>        implementation('org.springframework.boot:spring-boot-starter-security')</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028935138"/>
                  </a:ext>
                </a:extLst>
              </a:tr>
            </a:tbl>
          </a:graphicData>
        </a:graphic>
      </p:graphicFrame>
    </p:spTree>
    <p:extLst>
      <p:ext uri="{BB962C8B-B14F-4D97-AF65-F5344CB8AC3E}">
        <p14:creationId xmlns:p14="http://schemas.microsoft.com/office/powerpoint/2010/main" val="21633954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配置账户</a:t>
            </a:r>
            <a:endParaRPr lang="zh-CN" altLang="en-US"/>
          </a:p>
        </p:txBody>
      </p:sp>
      <p:graphicFrame>
        <p:nvGraphicFramePr>
          <p:cNvPr id="4" name="表格 3"/>
          <p:cNvGraphicFramePr>
            <a:graphicFrameLocks noGrp="1"/>
          </p:cNvGraphicFramePr>
          <p:nvPr>
            <p:extLst/>
          </p:nvPr>
        </p:nvGraphicFramePr>
        <p:xfrm>
          <a:off x="167321" y="849086"/>
          <a:ext cx="11811702" cy="5834833"/>
        </p:xfrm>
        <a:graphic>
          <a:graphicData uri="http://schemas.openxmlformats.org/drawingml/2006/table">
            <a:tbl>
              <a:tblPr firstRow="1" firstCol="1" lastRow="1" lastCol="1" bandRow="1" bandCol="1">
                <a:tableStyleId>{5940675A-B579-460E-94D1-54222C63F5DA}</a:tableStyleId>
              </a:tblPr>
              <a:tblGrid>
                <a:gridCol w="11811702">
                  <a:extLst>
                    <a:ext uri="{9D8B030D-6E8A-4147-A177-3AD203B41FA5}">
                      <a16:colId xmlns:a16="http://schemas.microsoft.com/office/drawing/2014/main" val="4140213740"/>
                    </a:ext>
                  </a:extLst>
                </a:gridCol>
              </a:tblGrid>
              <a:tr h="5834833">
                <a:tc>
                  <a:txBody>
                    <a:bodyPr/>
                    <a:lstStyle/>
                    <a:p>
                      <a:r>
                        <a:rPr lang="en-US" sz="1200" smtClean="0">
                          <a:effectLst/>
                        </a:rPr>
                        <a:t>package </a:t>
                      </a:r>
                      <a:r>
                        <a:rPr lang="en-US" sz="1200">
                          <a:effectLst/>
                        </a:rPr>
                        <a:t>com.yootk.provider.config;</a:t>
                      </a:r>
                      <a:br>
                        <a:rPr lang="en-US" sz="1200">
                          <a:effectLst/>
                        </a:rPr>
                      </a:br>
                      <a:r>
                        <a:rPr lang="en-US" sz="1200">
                          <a:effectLst/>
                        </a:rPr>
                        <a:t>@Configuration</a:t>
                      </a:r>
                      <a:br>
                        <a:rPr lang="en-US" sz="1200">
                          <a:effectLst/>
                        </a:rPr>
                      </a:br>
                      <a:r>
                        <a:rPr lang="en-US" sz="1200">
                          <a:effectLst/>
                        </a:rPr>
                        <a:t>public class SwaggerWebSecurityConfig extends WebSecurityConfigurerAdapter {</a:t>
                      </a:r>
                      <a:br>
                        <a:rPr lang="en-US" sz="1200">
                          <a:effectLst/>
                        </a:rPr>
                      </a:br>
                      <a:r>
                        <a:rPr lang="en-US" sz="1200">
                          <a:effectLst/>
                        </a:rPr>
                        <a:t>    private static final String DEFAULT_PASSWORD = 		// </a:t>
                      </a:r>
                      <a:r>
                        <a:rPr lang="zh-CN" sz="1200">
                          <a:effectLst/>
                        </a:rPr>
                        <a:t>密码明文：</a:t>
                      </a:r>
                      <a:r>
                        <a:rPr lang="en-US" sz="1200" smtClean="0">
                          <a:effectLst/>
                        </a:rPr>
                        <a:t>yootk</a:t>
                      </a:r>
                    </a:p>
                    <a:p>
                      <a:r>
                        <a:rPr lang="en-US" sz="1200">
                          <a:effectLst/>
                        </a:rPr>
                        <a:t>	"{bcrypt}$2a$10$FRy.2kILiVDf3MPTzQZcbeIvJQ.7Ic0QBJfDnx4kknsWyFH/QP/xi"; </a:t>
                      </a:r>
                      <a:br>
                        <a:rPr lang="en-US" sz="1200">
                          <a:effectLst/>
                        </a:rPr>
                      </a:br>
                      <a:r>
                        <a:rPr lang="en-US" sz="1200">
                          <a:effectLst/>
                        </a:rPr>
                        <a:t>    @Bean</a:t>
                      </a:r>
                      <a:br>
                        <a:rPr lang="en-US" sz="1200">
                          <a:effectLst/>
                        </a:rPr>
                      </a:br>
                      <a:r>
                        <a:rPr lang="en-US" sz="1200">
                          <a:effectLst/>
                        </a:rPr>
                        <a:t>    public PasswordEncoder getPasswordEncoder() { 		// </a:t>
                      </a:r>
                      <a:r>
                        <a:rPr lang="zh-CN" sz="1200">
                          <a:effectLst/>
                        </a:rPr>
                        <a:t>编码器</a:t>
                      </a:r>
                      <a:r>
                        <a:rPr lang="en-US" sz="1200">
                          <a:effectLst/>
                        </a:rPr>
                        <a:t/>
                      </a:r>
                      <a:br>
                        <a:rPr lang="en-US" sz="1200">
                          <a:effectLst/>
                        </a:rPr>
                      </a:br>
                      <a:r>
                        <a:rPr lang="en-US" sz="1200">
                          <a:effectLst/>
                        </a:rPr>
                        <a:t>        return PasswordEncoderFactories.createDelegatingPasswordEncoder();</a:t>
                      </a:r>
                      <a:br>
                        <a:rPr lang="en-US" sz="1200">
                          <a:effectLst/>
                        </a:rPr>
                      </a:br>
                      <a:r>
                        <a:rPr lang="en-US" sz="1200">
                          <a:effectLst/>
                        </a:rPr>
                        <a:t>    }</a:t>
                      </a:r>
                      <a:br>
                        <a:rPr lang="en-US" sz="1200">
                          <a:effectLst/>
                        </a:rPr>
                      </a:br>
                      <a:r>
                        <a:rPr lang="en-US" sz="1200">
                          <a:effectLst/>
                        </a:rPr>
                        <a:t>    @Override</a:t>
                      </a:r>
                      <a:br>
                        <a:rPr lang="en-US" sz="1200">
                          <a:effectLst/>
                        </a:rPr>
                      </a:br>
                      <a:r>
                        <a:rPr lang="en-US" sz="1200">
                          <a:effectLst/>
                        </a:rPr>
                        <a:t>    protected void configure(AuthenticationManagerBuilder auth) throws Exception {</a:t>
                      </a:r>
                      <a:br>
                        <a:rPr lang="en-US" sz="1200">
                          <a:effectLst/>
                        </a:rPr>
                      </a:br>
                      <a:r>
                        <a:rPr lang="en-US" sz="1200">
                          <a:effectLst/>
                        </a:rPr>
                        <a:t>        auth.inMemoryAuthentication()			// </a:t>
                      </a:r>
                      <a:r>
                        <a:rPr lang="zh-CN" sz="1200">
                          <a:effectLst/>
                        </a:rPr>
                        <a:t>固定认证信息</a:t>
                      </a:r>
                      <a:r>
                        <a:rPr lang="en-US" sz="1200">
                          <a:effectLst/>
                        </a:rPr>
                        <a:t/>
                      </a:r>
                      <a:br>
                        <a:rPr lang="en-US" sz="1200">
                          <a:effectLst/>
                        </a:rPr>
                      </a:br>
                      <a:r>
                        <a:rPr lang="en-US" sz="1200">
                          <a:effectLst/>
                        </a:rPr>
                        <a:t>                .withUser("swagger") 			// </a:t>
                      </a:r>
                      <a:r>
                        <a:rPr lang="zh-CN" sz="1200">
                          <a:effectLst/>
                        </a:rPr>
                        <a:t>用户名</a:t>
                      </a:r>
                      <a:r>
                        <a:rPr lang="en-US" sz="1200">
                          <a:effectLst/>
                        </a:rPr>
                        <a:t/>
                      </a:r>
                      <a:br>
                        <a:rPr lang="en-US" sz="1200">
                          <a:effectLst/>
                        </a:rPr>
                      </a:br>
                      <a:r>
                        <a:rPr lang="en-US" sz="1200">
                          <a:effectLst/>
                        </a:rPr>
                        <a:t>                .password(DEFAULT_PASSWORD) 			// </a:t>
                      </a:r>
                      <a:r>
                        <a:rPr lang="zh-CN" sz="1200">
                          <a:effectLst/>
                        </a:rPr>
                        <a:t>登录密码</a:t>
                      </a:r>
                      <a:r>
                        <a:rPr lang="en-US" sz="1200">
                          <a:effectLst/>
                        </a:rPr>
                        <a:t/>
                      </a:r>
                      <a:br>
                        <a:rPr lang="en-US" sz="1200">
                          <a:effectLst/>
                        </a:rPr>
                      </a:br>
                      <a:r>
                        <a:rPr lang="en-US" sz="1200">
                          <a:effectLst/>
                        </a:rPr>
                        <a:t>                .roles("USER", "ADMIN"); 			// </a:t>
                      </a:r>
                      <a:r>
                        <a:rPr lang="zh-CN" sz="1200">
                          <a:effectLst/>
                        </a:rPr>
                        <a:t>角色</a:t>
                      </a:r>
                      <a:r>
                        <a:rPr lang="en-US" sz="1200">
                          <a:effectLst/>
                        </a:rPr>
                        <a:t/>
                      </a:r>
                      <a:br>
                        <a:rPr lang="en-US" sz="1200">
                          <a:effectLst/>
                        </a:rPr>
                      </a:br>
                      <a:r>
                        <a:rPr lang="en-US" sz="1200">
                          <a:effectLst/>
                        </a:rPr>
                        <a:t>    }</a:t>
                      </a:r>
                      <a:br>
                        <a:rPr lang="en-US" sz="1200">
                          <a:effectLst/>
                        </a:rPr>
                      </a:br>
                      <a:r>
                        <a:rPr lang="en-US" sz="1200">
                          <a:effectLst/>
                        </a:rPr>
                        <a:t>    @Override</a:t>
                      </a:r>
                      <a:br>
                        <a:rPr lang="en-US" sz="1200">
                          <a:effectLst/>
                        </a:rPr>
                      </a:br>
                      <a:r>
                        <a:rPr lang="en-US" sz="1200">
                          <a:effectLst/>
                        </a:rPr>
                        <a:t>    protected void configure(HttpSecurity http) throws Exception {</a:t>
                      </a:r>
                      <a:br>
                        <a:rPr lang="en-US" sz="1200">
                          <a:effectLst/>
                        </a:rPr>
                      </a:br>
                      <a:r>
                        <a:rPr lang="en-US" sz="1200">
                          <a:effectLst/>
                        </a:rPr>
                        <a:t>        http.authorizeRequests()   				// </a:t>
                      </a:r>
                      <a:r>
                        <a:rPr lang="zh-CN" sz="1200">
                          <a:effectLst/>
                        </a:rPr>
                        <a:t>授权请求</a:t>
                      </a:r>
                      <a:r>
                        <a:rPr lang="en-US" sz="1200">
                          <a:effectLst/>
                        </a:rPr>
                        <a:t/>
                      </a:r>
                      <a:br>
                        <a:rPr lang="en-US" sz="1200">
                          <a:effectLst/>
                        </a:rPr>
                      </a:br>
                      <a:r>
                        <a:rPr lang="en-US" sz="1200">
                          <a:effectLst/>
                        </a:rPr>
                        <a:t>                .antMatchers("/swagger-ui/**", "/v2/api-docs").hasRole("ADMIN") // </a:t>
                      </a:r>
                      <a:r>
                        <a:rPr lang="zh-CN" sz="1200">
                          <a:effectLst/>
                        </a:rPr>
                        <a:t>检查路径</a:t>
                      </a:r>
                      <a:r>
                        <a:rPr lang="en-US" sz="1200">
                          <a:effectLst/>
                        </a:rPr>
                        <a:t/>
                      </a:r>
                      <a:br>
                        <a:rPr lang="en-US" sz="1200">
                          <a:effectLst/>
                        </a:rPr>
                      </a:br>
                      <a:r>
                        <a:rPr lang="en-US" sz="1200">
                          <a:effectLst/>
                        </a:rPr>
                        <a:t>                .and().httpBasic().and().formLogin()		// </a:t>
                      </a:r>
                      <a:r>
                        <a:rPr lang="zh-CN" sz="1200">
                          <a:effectLst/>
                        </a:rPr>
                        <a:t>表单登录</a:t>
                      </a:r>
                      <a:r>
                        <a:rPr lang="en-US" sz="1200">
                          <a:effectLst/>
                        </a:rPr>
                        <a:t/>
                      </a:r>
                      <a:br>
                        <a:rPr lang="en-US" sz="1200">
                          <a:effectLst/>
                        </a:rPr>
                      </a:br>
                      <a:r>
                        <a:rPr lang="en-US" sz="1200">
                          <a:effectLst/>
                        </a:rPr>
                        <a:t>                .permitAll().and().csrf().disable();		// </a:t>
                      </a:r>
                      <a:r>
                        <a:rPr lang="zh-CN" sz="1200">
                          <a:effectLst/>
                        </a:rPr>
                        <a:t>关闭</a:t>
                      </a:r>
                      <a:r>
                        <a:rPr lang="en-US" sz="1200">
                          <a:effectLst/>
                        </a:rPr>
                        <a:t>CSRF</a:t>
                      </a:r>
                      <a:br>
                        <a:rPr lang="en-US" sz="1200">
                          <a:effectLst/>
                        </a:rPr>
                      </a:br>
                      <a:r>
                        <a:rPr lang="en-US" sz="1200">
                          <a:effectLst/>
                        </a:rPr>
                        <a:t>    }</a:t>
                      </a:r>
                      <a:br>
                        <a:rPr lang="en-US" sz="1200">
                          <a:effectLst/>
                        </a:rPr>
                      </a:br>
                      <a:r>
                        <a:rPr lang="en-US" sz="1200">
                          <a:effectLst/>
                        </a:rPr>
                        <a:t>}</a:t>
                      </a:r>
                      <a:endParaRPr lang="zh-CN" sz="1200">
                        <a:effectLst/>
                        <a:latin typeface="Times New Roman" panose="02020603050405020304" pitchFamily="18" charset="0"/>
                      </a:endParaRPr>
                    </a:p>
                  </a:txBody>
                  <a:tcPr marL="68580" marR="68580" marT="0" marB="0"/>
                </a:tc>
                <a:extLst>
                  <a:ext uri="{0D108BD9-81ED-4DB2-BD59-A6C34878D82A}">
                    <a16:rowId xmlns:a16="http://schemas.microsoft.com/office/drawing/2014/main" val="4061369826"/>
                  </a:ext>
                </a:extLst>
              </a:tr>
            </a:tbl>
          </a:graphicData>
        </a:graphic>
      </p:graphicFrame>
    </p:spTree>
    <p:extLst>
      <p:ext uri="{BB962C8B-B14F-4D97-AF65-F5344CB8AC3E}">
        <p14:creationId xmlns:p14="http://schemas.microsoft.com/office/powerpoint/2010/main" val="33382844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手机扫码 </a:t>
            </a:r>
            <a:r>
              <a:rPr lang="en-US" altLang="zh-CN" smtClean="0"/>
              <a:t>—— </a:t>
            </a:r>
            <a:r>
              <a:rPr lang="zh-CN" altLang="en-US" smtClean="0"/>
              <a:t>随时关注我们</a:t>
            </a:r>
            <a:endParaRPr lang="zh-CN" altLang="en-US"/>
          </a:p>
        </p:txBody>
      </p:sp>
      <p:pic>
        <p:nvPicPr>
          <p:cNvPr id="3" name="图片 2"/>
          <p:cNvPicPr>
            <a:picLocks noChangeAspect="1"/>
          </p:cNvPicPr>
          <p:nvPr/>
        </p:nvPicPr>
        <p:blipFill>
          <a:blip r:embed="rId2"/>
          <a:stretch>
            <a:fillRect/>
          </a:stretch>
        </p:blipFill>
        <p:spPr>
          <a:xfrm>
            <a:off x="223246" y="1957423"/>
            <a:ext cx="11708496" cy="4292094"/>
          </a:xfrm>
          <a:prstGeom prst="rect">
            <a:avLst/>
          </a:prstGeom>
        </p:spPr>
      </p:pic>
      <p:sp>
        <p:nvSpPr>
          <p:cNvPr id="4" name="文本框 3"/>
          <p:cNvSpPr txBox="1"/>
          <p:nvPr/>
        </p:nvSpPr>
        <p:spPr>
          <a:xfrm>
            <a:off x="223246" y="849087"/>
            <a:ext cx="11273429" cy="1015663"/>
          </a:xfrm>
          <a:prstGeom prst="rect">
            <a:avLst/>
          </a:prstGeom>
          <a:noFill/>
        </p:spPr>
        <p:txBody>
          <a:bodyPr wrap="square" rtlCol="0">
            <a:spAutoFit/>
          </a:bodyPr>
          <a:lstStyle/>
          <a:p>
            <a:r>
              <a:rPr lang="zh-CN" altLang="en-US" sz="3000" b="1" smtClean="0">
                <a:latin typeface="微软雅黑" panose="020B0503020204020204" pitchFamily="34" charset="-122"/>
                <a:ea typeface="微软雅黑" panose="020B0503020204020204" pitchFamily="34" charset="-122"/>
              </a:rPr>
              <a:t>我们将持续进行各类编程技术的课程直播，如果你想第一时间收到我们的课程直播信息，可以拿出手机，通过不同平台</a:t>
            </a:r>
            <a:r>
              <a:rPr lang="en-US" altLang="zh-CN" sz="3000" b="1" smtClean="0">
                <a:latin typeface="微软雅黑" panose="020B0503020204020204" pitchFamily="34" charset="-122"/>
                <a:ea typeface="微软雅黑" panose="020B0503020204020204" pitchFamily="34" charset="-122"/>
              </a:rPr>
              <a:t>APP</a:t>
            </a:r>
            <a:r>
              <a:rPr lang="zh-CN" altLang="en-US" sz="3000" b="1" smtClean="0">
                <a:latin typeface="微软雅黑" panose="020B0503020204020204" pitchFamily="34" charset="-122"/>
                <a:ea typeface="微软雅黑" panose="020B0503020204020204" pitchFamily="34" charset="-122"/>
              </a:rPr>
              <a:t>扫码关注。</a:t>
            </a:r>
            <a:endParaRPr lang="zh-CN" altLang="en-US" sz="3000"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83161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26"/>
          <p:cNvPicPr>
            <a:picLocks noChangeAspect="1"/>
          </p:cNvPicPr>
          <p:nvPr/>
        </p:nvPicPr>
        <p:blipFill>
          <a:blip r:embed="rId2"/>
          <a:stretch>
            <a:fillRect/>
          </a:stretch>
        </p:blipFill>
        <p:spPr>
          <a:xfrm>
            <a:off x="291801" y="107779"/>
            <a:ext cx="11608397" cy="6642441"/>
          </a:xfrm>
          <a:prstGeom prst="rect">
            <a:avLst/>
          </a:prstGeom>
        </p:spPr>
      </p:pic>
    </p:spTree>
    <p:extLst>
      <p:ext uri="{BB962C8B-B14F-4D97-AF65-F5344CB8AC3E}">
        <p14:creationId xmlns:p14="http://schemas.microsoft.com/office/powerpoint/2010/main" val="731228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26"/>
          <p:cNvPicPr>
            <a:picLocks noChangeAspect="1"/>
          </p:cNvPicPr>
          <p:nvPr/>
        </p:nvPicPr>
        <p:blipFill>
          <a:blip r:embed="rId2"/>
          <a:stretch>
            <a:fillRect/>
          </a:stretch>
        </p:blipFill>
        <p:spPr>
          <a:xfrm>
            <a:off x="360944" y="104058"/>
            <a:ext cx="11256748" cy="6554437"/>
          </a:xfrm>
          <a:prstGeom prst="rect">
            <a:avLst/>
          </a:prstGeom>
        </p:spPr>
      </p:pic>
    </p:spTree>
    <p:extLst>
      <p:ext uri="{BB962C8B-B14F-4D97-AF65-F5344CB8AC3E}">
        <p14:creationId xmlns:p14="http://schemas.microsoft.com/office/powerpoint/2010/main" val="690752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技术学习小程序</a:t>
            </a:r>
            <a:endParaRPr lang="zh-CN" altLang="en-US"/>
          </a:p>
        </p:txBody>
      </p:sp>
      <p:sp>
        <p:nvSpPr>
          <p:cNvPr id="3" name="内容占位符 2"/>
          <p:cNvSpPr>
            <a:spLocks noGrp="1"/>
          </p:cNvSpPr>
          <p:nvPr>
            <p:ph idx="1"/>
          </p:nvPr>
        </p:nvSpPr>
        <p:spPr/>
        <p:txBody>
          <a:bodyPr/>
          <a:lstStyle/>
          <a:p>
            <a:r>
              <a:rPr lang="zh-CN" altLang="en-US" smtClean="0"/>
              <a:t>打开微信添加“沐言优拓”小程序，里面有免费的各类编程资源，通过手机直接学习。</a:t>
            </a:r>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404530"/>
            <a:ext cx="4819650" cy="481965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2409" y="1404530"/>
            <a:ext cx="2472160" cy="535305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6355" y="1404530"/>
            <a:ext cx="2909355" cy="5308568"/>
          </a:xfrm>
          <a:prstGeom prst="rect">
            <a:avLst/>
          </a:prstGeom>
        </p:spPr>
      </p:pic>
      <p:sp>
        <p:nvSpPr>
          <p:cNvPr id="7" name="文本框 6"/>
          <p:cNvSpPr txBox="1"/>
          <p:nvPr/>
        </p:nvSpPr>
        <p:spPr>
          <a:xfrm>
            <a:off x="11257270" y="1629139"/>
            <a:ext cx="415498" cy="923330"/>
          </a:xfrm>
          <a:prstGeom prst="rect">
            <a:avLst/>
          </a:prstGeom>
          <a:noFill/>
        </p:spPr>
        <p:txBody>
          <a:bodyPr wrap="none" rtlCol="0">
            <a:spAutoFit/>
          </a:bodyPr>
          <a:lstStyle/>
          <a:p>
            <a:r>
              <a:rPr lang="zh-CN" altLang="en-US" b="1" smtClean="0">
                <a:latin typeface="微软雅黑" panose="020B0503020204020204" pitchFamily="34" charset="-122"/>
                <a:ea typeface="微软雅黑" panose="020B0503020204020204" pitchFamily="34" charset="-122"/>
              </a:rPr>
              <a:t>李</a:t>
            </a:r>
            <a:endParaRPr lang="en-US" altLang="zh-CN" b="1" smtClean="0">
              <a:latin typeface="微软雅黑" panose="020B0503020204020204" pitchFamily="34" charset="-122"/>
              <a:ea typeface="微软雅黑" panose="020B0503020204020204" pitchFamily="34" charset="-122"/>
            </a:endParaRPr>
          </a:p>
          <a:p>
            <a:r>
              <a:rPr lang="zh-CN" altLang="en-US" b="1" smtClean="0">
                <a:latin typeface="微软雅黑" panose="020B0503020204020204" pitchFamily="34" charset="-122"/>
                <a:ea typeface="微软雅黑" panose="020B0503020204020204" pitchFamily="34" charset="-122"/>
              </a:rPr>
              <a:t>兴</a:t>
            </a:r>
            <a:endParaRPr lang="en-US" altLang="zh-CN" b="1" smtClean="0">
              <a:latin typeface="微软雅黑" panose="020B0503020204020204" pitchFamily="34" charset="-122"/>
              <a:ea typeface="微软雅黑" panose="020B0503020204020204" pitchFamily="34" charset="-122"/>
            </a:endParaRPr>
          </a:p>
          <a:p>
            <a:r>
              <a:rPr lang="zh-CN" altLang="en-US" b="1" smtClean="0">
                <a:latin typeface="微软雅黑" panose="020B0503020204020204" pitchFamily="34" charset="-122"/>
                <a:ea typeface="微软雅黑" panose="020B0503020204020204" pitchFamily="34" charset="-122"/>
              </a:rPr>
              <a:t>华</a:t>
            </a: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93477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SpringCloudAlibaba</a:t>
            </a:r>
            <a:r>
              <a:rPr lang="zh-CN" altLang="zh-CN"/>
              <a:t>版本组合</a:t>
            </a:r>
            <a:endParaRPr lang="zh-CN" altLang="en-US"/>
          </a:p>
        </p:txBody>
      </p:sp>
      <p:graphicFrame>
        <p:nvGraphicFramePr>
          <p:cNvPr id="4" name="表格 3"/>
          <p:cNvGraphicFramePr>
            <a:graphicFrameLocks noGrp="1"/>
          </p:cNvGraphicFramePr>
          <p:nvPr>
            <p:extLst/>
          </p:nvPr>
        </p:nvGraphicFramePr>
        <p:xfrm>
          <a:off x="142934" y="849087"/>
          <a:ext cx="11851391" cy="1829070"/>
        </p:xfrm>
        <a:graphic>
          <a:graphicData uri="http://schemas.openxmlformats.org/drawingml/2006/table">
            <a:tbl>
              <a:tblPr>
                <a:tableStyleId>{5C22544A-7EE6-4342-B048-85BDC9FD1C3A}</a:tableStyleId>
              </a:tblPr>
              <a:tblGrid>
                <a:gridCol w="693764">
                  <a:extLst>
                    <a:ext uri="{9D8B030D-6E8A-4147-A177-3AD203B41FA5}">
                      <a16:colId xmlns:a16="http://schemas.microsoft.com/office/drawing/2014/main" val="624062748"/>
                    </a:ext>
                  </a:extLst>
                </a:gridCol>
                <a:gridCol w="3905544">
                  <a:extLst>
                    <a:ext uri="{9D8B030D-6E8A-4147-A177-3AD203B41FA5}">
                      <a16:colId xmlns:a16="http://schemas.microsoft.com/office/drawing/2014/main" val="113912331"/>
                    </a:ext>
                  </a:extLst>
                </a:gridCol>
                <a:gridCol w="4775245">
                  <a:extLst>
                    <a:ext uri="{9D8B030D-6E8A-4147-A177-3AD203B41FA5}">
                      <a16:colId xmlns:a16="http://schemas.microsoft.com/office/drawing/2014/main" val="686369453"/>
                    </a:ext>
                  </a:extLst>
                </a:gridCol>
                <a:gridCol w="2476838">
                  <a:extLst>
                    <a:ext uri="{9D8B030D-6E8A-4147-A177-3AD203B41FA5}">
                      <a16:colId xmlns:a16="http://schemas.microsoft.com/office/drawing/2014/main" val="1301267806"/>
                    </a:ext>
                  </a:extLst>
                </a:gridCol>
              </a:tblGrid>
              <a:tr h="304845">
                <a:tc>
                  <a:txBody>
                    <a:bodyPr/>
                    <a:lstStyle/>
                    <a:p>
                      <a:pPr algn="ctr">
                        <a:spcAft>
                          <a:spcPts val="0"/>
                        </a:spcAft>
                      </a:pPr>
                      <a:r>
                        <a:rPr lang="en-US" sz="1400" b="1" kern="100">
                          <a:effectLst/>
                        </a:rPr>
                        <a:t>No.</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b="1" kern="100">
                          <a:effectLst/>
                        </a:rPr>
                        <a:t>SpringCloudAlibaba</a:t>
                      </a:r>
                      <a:r>
                        <a:rPr lang="zh-CN" sz="1400" b="1" kern="100">
                          <a:effectLst/>
                        </a:rPr>
                        <a:t>版本</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b="1" kern="100">
                          <a:effectLst/>
                        </a:rPr>
                        <a:t>SpringCloud</a:t>
                      </a:r>
                      <a:r>
                        <a:rPr lang="zh-CN" sz="1400" b="1" kern="100">
                          <a:effectLst/>
                        </a:rPr>
                        <a:t>版本</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b="1" kern="100">
                          <a:effectLst/>
                        </a:rPr>
                        <a:t>SpringBoot</a:t>
                      </a:r>
                      <a:r>
                        <a:rPr lang="zh-CN" sz="1400" b="1" kern="100">
                          <a:effectLst/>
                        </a:rPr>
                        <a:t>版本</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206816226"/>
                  </a:ext>
                </a:extLst>
              </a:tr>
              <a:tr h="304845">
                <a:tc>
                  <a:txBody>
                    <a:bodyPr/>
                    <a:lstStyle/>
                    <a:p>
                      <a:pPr algn="ctr">
                        <a:spcAft>
                          <a:spcPts val="0"/>
                        </a:spcAft>
                      </a:pPr>
                      <a:r>
                        <a:rPr lang="en-US" sz="1400" kern="100">
                          <a:effectLst/>
                        </a:rPr>
                        <a:t>1</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2.2.1.RELEASE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Spring Cloud Hoxton.SR3</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2.2.5.RELEASE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58059253"/>
                  </a:ext>
                </a:extLst>
              </a:tr>
              <a:tr h="304845">
                <a:tc>
                  <a:txBody>
                    <a:bodyPr/>
                    <a:lstStyle/>
                    <a:p>
                      <a:pPr algn="ctr">
                        <a:spcAft>
                          <a:spcPts val="0"/>
                        </a:spcAft>
                      </a:pPr>
                      <a:r>
                        <a:rPr lang="en-US" sz="1400" kern="100">
                          <a:effectLst/>
                        </a:rPr>
                        <a:t>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2.2.0.RELEASE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Spring Cloud Hoxton.RELEASE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2.2.X.RELEASE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69903509"/>
                  </a:ext>
                </a:extLst>
              </a:tr>
              <a:tr h="304845">
                <a:tc>
                  <a:txBody>
                    <a:bodyPr/>
                    <a:lstStyle/>
                    <a:p>
                      <a:pPr algn="ctr">
                        <a:spcAft>
                          <a:spcPts val="0"/>
                        </a:spcAft>
                      </a:pPr>
                      <a:r>
                        <a:rPr lang="en-US" sz="1400" kern="100">
                          <a:effectLst/>
                        </a:rPr>
                        <a:t>3</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2.1.2.RELEASE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Spring Cloud Greenwich</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2.1.X.RELEASE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912328278"/>
                  </a:ext>
                </a:extLst>
              </a:tr>
              <a:tr h="304845">
                <a:tc>
                  <a:txBody>
                    <a:bodyPr/>
                    <a:lstStyle/>
                    <a:p>
                      <a:pPr algn="ctr">
                        <a:spcAft>
                          <a:spcPts val="0"/>
                        </a:spcAft>
                      </a:pPr>
                      <a:r>
                        <a:rPr lang="en-US" sz="1400" kern="100">
                          <a:effectLst/>
                        </a:rPr>
                        <a:t>4</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2.0.2.RELEASE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Spring Cloud Finchley</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2.0.X.RELEASE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8313643"/>
                  </a:ext>
                </a:extLst>
              </a:tr>
              <a:tr h="304845">
                <a:tc>
                  <a:txBody>
                    <a:bodyPr/>
                    <a:lstStyle/>
                    <a:p>
                      <a:pPr algn="ctr">
                        <a:spcAft>
                          <a:spcPts val="0"/>
                        </a:spcAft>
                      </a:pPr>
                      <a:r>
                        <a:rPr lang="en-US" sz="1400" kern="100">
                          <a:effectLst/>
                        </a:rPr>
                        <a:t>5</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1.5.1.RELEASE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Spring Cloud Edgware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1.5.X.RELEASE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19732642"/>
                  </a:ext>
                </a:extLst>
              </a:tr>
            </a:tbl>
          </a:graphicData>
        </a:graphic>
      </p:graphicFrame>
      <p:pic>
        <p:nvPicPr>
          <p:cNvPr id="1025"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453" y="2958389"/>
            <a:ext cx="11728365" cy="240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49852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构建</a:t>
            </a:r>
            <a:r>
              <a:rPr lang="en-US" altLang="zh-CN"/>
              <a:t>SpringCloud</a:t>
            </a:r>
            <a:r>
              <a:rPr lang="zh-CN" altLang="zh-CN"/>
              <a:t>项目</a:t>
            </a:r>
            <a:endParaRPr lang="zh-CN" altLang="en-US"/>
          </a:p>
        </p:txBody>
      </p:sp>
      <p:sp>
        <p:nvSpPr>
          <p:cNvPr id="3" name="内容占位符 2"/>
          <p:cNvSpPr>
            <a:spLocks noGrp="1"/>
          </p:cNvSpPr>
          <p:nvPr>
            <p:ph idx="1"/>
          </p:nvPr>
        </p:nvSpPr>
        <p:spPr/>
        <p:txBody>
          <a:bodyPr/>
          <a:lstStyle/>
          <a:p>
            <a:r>
              <a:rPr lang="zh-CN" altLang="zh-CN"/>
              <a:t>如果要进行</a:t>
            </a:r>
            <a:r>
              <a:rPr lang="en-US" altLang="zh-CN"/>
              <a:t>SpringCloud</a:t>
            </a:r>
            <a:r>
              <a:rPr lang="zh-CN" altLang="zh-CN"/>
              <a:t>程序的构建，那么一般都建议使用</a:t>
            </a:r>
            <a:r>
              <a:rPr lang="en-US" altLang="zh-CN"/>
              <a:t>Maven</a:t>
            </a:r>
            <a:r>
              <a:rPr lang="zh-CN" altLang="zh-CN"/>
              <a:t>或者是</a:t>
            </a:r>
            <a:r>
              <a:rPr lang="en-US" altLang="zh-CN"/>
              <a:t>Gradle</a:t>
            </a:r>
            <a:r>
              <a:rPr lang="zh-CN" altLang="zh-CN"/>
              <a:t>完成，考虑到未来的技术可延续性，本次将直接基于</a:t>
            </a:r>
            <a:r>
              <a:rPr lang="en-US" altLang="zh-CN"/>
              <a:t>Gradle</a:t>
            </a:r>
            <a:r>
              <a:rPr lang="zh-CN" altLang="zh-CN"/>
              <a:t>进行项目的构建</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965" y="1686589"/>
            <a:ext cx="11334676" cy="420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15256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gradle.properties</a:t>
            </a:r>
            <a:endParaRPr lang="zh-CN" altLang="en-US"/>
          </a:p>
        </p:txBody>
      </p:sp>
      <p:graphicFrame>
        <p:nvGraphicFramePr>
          <p:cNvPr id="4" name="表格 3"/>
          <p:cNvGraphicFramePr>
            <a:graphicFrameLocks noGrp="1"/>
          </p:cNvGraphicFramePr>
          <p:nvPr>
            <p:extLst/>
          </p:nvPr>
        </p:nvGraphicFramePr>
        <p:xfrm>
          <a:off x="223978" y="930862"/>
          <a:ext cx="11688622" cy="813768"/>
        </p:xfrm>
        <a:graphic>
          <a:graphicData uri="http://schemas.openxmlformats.org/drawingml/2006/table">
            <a:tbl>
              <a:tblPr firstRow="1" firstCol="1" lastRow="1" lastCol="1" bandRow="1" bandCol="1">
                <a:tableStyleId>{5940675A-B579-460E-94D1-54222C63F5DA}</a:tableStyleId>
              </a:tblPr>
              <a:tblGrid>
                <a:gridCol w="5844311">
                  <a:extLst>
                    <a:ext uri="{9D8B030D-6E8A-4147-A177-3AD203B41FA5}">
                      <a16:colId xmlns:a16="http://schemas.microsoft.com/office/drawing/2014/main" val="2949365195"/>
                    </a:ext>
                  </a:extLst>
                </a:gridCol>
                <a:gridCol w="5844311">
                  <a:extLst>
                    <a:ext uri="{9D8B030D-6E8A-4147-A177-3AD203B41FA5}">
                      <a16:colId xmlns:a16="http://schemas.microsoft.com/office/drawing/2014/main" val="3488484889"/>
                    </a:ext>
                  </a:extLst>
                </a:gridCol>
              </a:tblGrid>
              <a:tr h="271256">
                <a:tc rowSpan="3">
                  <a:txBody>
                    <a:bodyPr/>
                    <a:lstStyle/>
                    <a:p>
                      <a:pPr algn="l">
                        <a:spcAft>
                          <a:spcPts val="0"/>
                        </a:spcAft>
                      </a:pPr>
                      <a:r>
                        <a:rPr lang="en-US" sz="1600" kern="100">
                          <a:effectLst/>
                        </a:rPr>
                        <a:t>project_group=com.yootk</a:t>
                      </a:r>
                      <a:br>
                        <a:rPr lang="en-US" sz="1600" kern="100">
                          <a:effectLst/>
                        </a:rPr>
                      </a:br>
                      <a:r>
                        <a:rPr lang="en-US" sz="1600" kern="100">
                          <a:effectLst/>
                        </a:rPr>
                        <a:t>project_version=1.0</a:t>
                      </a:r>
                      <a:br>
                        <a:rPr lang="en-US" sz="1600" kern="100">
                          <a:effectLst/>
                        </a:rPr>
                      </a:br>
                      <a:r>
                        <a:rPr lang="en-US" sz="1600" kern="100">
                          <a:effectLst/>
                        </a:rPr>
                        <a:t>project_jdk=11</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项目组织名称</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89673730"/>
                  </a:ext>
                </a:extLst>
              </a:tr>
              <a:tr h="271256">
                <a:tc vMerge="1">
                  <a:txBody>
                    <a:bodyPr/>
                    <a:lstStyle/>
                    <a:p>
                      <a:endParaRPr lang="zh-CN" altLang="en-US"/>
                    </a:p>
                  </a:txBody>
                  <a:tcPr/>
                </a:tc>
                <a:tc>
                  <a:txBody>
                    <a:bodyPr/>
                    <a:lstStyle/>
                    <a:p>
                      <a:pPr algn="l">
                        <a:spcAft>
                          <a:spcPts val="0"/>
                        </a:spcAft>
                      </a:pPr>
                      <a:r>
                        <a:rPr lang="zh-CN" sz="1600" kern="100">
                          <a:effectLst/>
                        </a:rPr>
                        <a:t>项目版本信息</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15615106"/>
                  </a:ext>
                </a:extLst>
              </a:tr>
              <a:tr h="271256">
                <a:tc vMerge="1">
                  <a:txBody>
                    <a:bodyPr/>
                    <a:lstStyle/>
                    <a:p>
                      <a:endParaRPr lang="zh-CN" altLang="en-US"/>
                    </a:p>
                  </a:txBody>
                  <a:tcPr/>
                </a:tc>
                <a:tc>
                  <a:txBody>
                    <a:bodyPr/>
                    <a:lstStyle/>
                    <a:p>
                      <a:pPr algn="l">
                        <a:spcAft>
                          <a:spcPts val="0"/>
                        </a:spcAft>
                      </a:pPr>
                      <a:r>
                        <a:rPr lang="zh-CN" sz="1600" kern="100">
                          <a:effectLst/>
                        </a:rPr>
                        <a:t>所使用的</a:t>
                      </a:r>
                      <a:r>
                        <a:rPr lang="en-US" sz="1600" kern="100">
                          <a:effectLst/>
                        </a:rPr>
                        <a:t>JDK</a:t>
                      </a:r>
                      <a:r>
                        <a:rPr lang="zh-CN" sz="1600" kern="100">
                          <a:effectLst/>
                        </a:rPr>
                        <a:t>版本编号</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0146347"/>
                  </a:ext>
                </a:extLst>
              </a:tr>
            </a:tbl>
          </a:graphicData>
        </a:graphic>
      </p:graphicFrame>
    </p:spTree>
    <p:extLst>
      <p:ext uri="{BB962C8B-B14F-4D97-AF65-F5344CB8AC3E}">
        <p14:creationId xmlns:p14="http://schemas.microsoft.com/office/powerpoint/2010/main" val="41307082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dependencies.gradle</a:t>
            </a:r>
            <a:endParaRPr lang="zh-CN" altLang="en-US"/>
          </a:p>
        </p:txBody>
      </p:sp>
      <p:graphicFrame>
        <p:nvGraphicFramePr>
          <p:cNvPr id="4" name="表格 3"/>
          <p:cNvGraphicFramePr>
            <a:graphicFrameLocks noGrp="1"/>
          </p:cNvGraphicFramePr>
          <p:nvPr>
            <p:extLst/>
          </p:nvPr>
        </p:nvGraphicFramePr>
        <p:xfrm>
          <a:off x="210978" y="849086"/>
          <a:ext cx="11716861" cy="5805713"/>
        </p:xfrm>
        <a:graphic>
          <a:graphicData uri="http://schemas.openxmlformats.org/drawingml/2006/table">
            <a:tbl>
              <a:tblPr firstRow="1" firstCol="1" lastRow="1" lastCol="1" bandRow="1" bandCol="1">
                <a:tableStyleId>{5940675A-B579-460E-94D1-54222C63F5DA}</a:tableStyleId>
              </a:tblPr>
              <a:tblGrid>
                <a:gridCol w="11716861">
                  <a:extLst>
                    <a:ext uri="{9D8B030D-6E8A-4147-A177-3AD203B41FA5}">
                      <a16:colId xmlns:a16="http://schemas.microsoft.com/office/drawing/2014/main" val="691262070"/>
                    </a:ext>
                  </a:extLst>
                </a:gridCol>
              </a:tblGrid>
              <a:tr h="5805713">
                <a:tc>
                  <a:txBody>
                    <a:bodyPr/>
                    <a:lstStyle/>
                    <a:p>
                      <a:r>
                        <a:rPr lang="en-US" sz="1100">
                          <a:effectLst/>
                        </a:rPr>
                        <a:t>ext.versions = [                // </a:t>
                      </a:r>
                      <a:r>
                        <a:rPr lang="zh-CN" sz="1100">
                          <a:effectLst/>
                        </a:rPr>
                        <a:t>定义全部的依赖库版本号</a:t>
                      </a:r>
                      <a:r>
                        <a:rPr lang="en-US" sz="1100">
                          <a:effectLst/>
                        </a:rPr>
                        <a:t/>
                      </a:r>
                      <a:br>
                        <a:rPr lang="en-US" sz="1100">
                          <a:effectLst/>
                        </a:rPr>
                      </a:br>
                      <a:r>
                        <a:rPr lang="en-US" sz="1100">
                          <a:effectLst/>
                        </a:rPr>
                        <a:t>   springboot			: '2.2.5.RELEASE', 	// SpringBoot</a:t>
                      </a:r>
                      <a:r>
                        <a:rPr lang="zh-CN" sz="1100">
                          <a:effectLst/>
                        </a:rPr>
                        <a:t>版本号</a:t>
                      </a:r>
                      <a:r>
                        <a:rPr lang="en-US" sz="1100">
                          <a:effectLst/>
                        </a:rPr>
                        <a:t/>
                      </a:r>
                      <a:br>
                        <a:rPr lang="en-US" sz="1100">
                          <a:effectLst/>
                        </a:rPr>
                      </a:br>
                      <a:r>
                        <a:rPr lang="en-US" sz="1100">
                          <a:effectLst/>
                        </a:rPr>
                        <a:t>   springcloud			: 'Hoxton.SR3', 		// SpringCloud</a:t>
                      </a:r>
                      <a:r>
                        <a:rPr lang="zh-CN" sz="1100">
                          <a:effectLst/>
                        </a:rPr>
                        <a:t>版本号</a:t>
                      </a:r>
                      <a:r>
                        <a:rPr lang="en-US" sz="1100">
                          <a:effectLst/>
                        </a:rPr>
                        <a:t/>
                      </a:r>
                      <a:br>
                        <a:rPr lang="en-US" sz="1100">
                          <a:effectLst/>
                        </a:rPr>
                      </a:br>
                      <a:r>
                        <a:rPr lang="en-US" sz="1100">
                          <a:effectLst/>
                        </a:rPr>
                        <a:t>   alibabacloud			: '2.2.1.RELEASE', 	// SpringCloudAlibaba</a:t>
                      </a:r>
                      <a:r>
                        <a:rPr lang="zh-CN" sz="1100">
                          <a:effectLst/>
                        </a:rPr>
                        <a:t>版本号</a:t>
                      </a:r>
                      <a:r>
                        <a:rPr lang="en-US" sz="1100">
                          <a:effectLst/>
                        </a:rPr>
                        <a:t/>
                      </a:r>
                      <a:br>
                        <a:rPr lang="en-US" sz="1100">
                          <a:effectLst/>
                        </a:rPr>
                      </a:br>
                      <a:r>
                        <a:rPr lang="en-US" sz="1100">
                          <a:effectLst/>
                        </a:rPr>
                        <a:t>   lombok			: '1.18.20', 		// Lombok</a:t>
                      </a:r>
                      <a:r>
                        <a:rPr lang="zh-CN" sz="1100">
                          <a:effectLst/>
                        </a:rPr>
                        <a:t>版本号</a:t>
                      </a:r>
                      <a:r>
                        <a:rPr lang="en-US" sz="1100">
                          <a:effectLst/>
                        </a:rPr>
                        <a:t/>
                      </a:r>
                      <a:br>
                        <a:rPr lang="en-US" sz="1100">
                          <a:effectLst/>
                        </a:rPr>
                      </a:br>
                      <a:r>
                        <a:rPr lang="en-US" sz="1100">
                          <a:effectLst/>
                        </a:rPr>
                        <a:t>   junit				: '5.6.3', 		// </a:t>
                      </a:r>
                      <a:r>
                        <a:rPr lang="zh-CN" sz="1100">
                          <a:effectLst/>
                        </a:rPr>
                        <a:t>配置</a:t>
                      </a:r>
                      <a:r>
                        <a:rPr lang="en-US" sz="1100">
                          <a:effectLst/>
                        </a:rPr>
                        <a:t>JUnit</a:t>
                      </a:r>
                      <a:r>
                        <a:rPr lang="zh-CN" sz="1100">
                          <a:effectLst/>
                        </a:rPr>
                        <a:t>测试工具的版本编号</a:t>
                      </a:r>
                      <a:r>
                        <a:rPr lang="en-US" sz="1100">
                          <a:effectLst/>
                        </a:rPr>
                        <a:t/>
                      </a:r>
                      <a:br>
                        <a:rPr lang="en-US" sz="1100">
                          <a:effectLst/>
                        </a:rPr>
                      </a:br>
                      <a:r>
                        <a:rPr lang="en-US" sz="1100">
                          <a:effectLst/>
                        </a:rPr>
                        <a:t>   junitPlatformLauncher		: '1.6.3',  		// JUnit</a:t>
                      </a:r>
                      <a:r>
                        <a:rPr lang="zh-CN" sz="1100">
                          <a:effectLst/>
                        </a:rPr>
                        <a:t>测试工具运行平台版本编号</a:t>
                      </a:r>
                      <a:r>
                        <a:rPr lang="en-US" sz="1100">
                          <a:effectLst/>
                        </a:rPr>
                        <a:t/>
                      </a:r>
                      <a:br>
                        <a:rPr lang="en-US" sz="1100">
                          <a:effectLst/>
                        </a:rPr>
                      </a:br>
                      <a:r>
                        <a:rPr lang="en-US" sz="1100">
                          <a:effectLst/>
                        </a:rPr>
                        <a:t>]</a:t>
                      </a:r>
                      <a:br>
                        <a:rPr lang="en-US" sz="1100">
                          <a:effectLst/>
                        </a:rPr>
                      </a:br>
                      <a:r>
                        <a:rPr lang="en-US" sz="1100">
                          <a:effectLst/>
                        </a:rPr>
                        <a:t>ext.libraries = [					// </a:t>
                      </a:r>
                      <a:r>
                        <a:rPr lang="zh-CN" sz="1100">
                          <a:effectLst/>
                        </a:rPr>
                        <a:t>依赖库引入配置</a:t>
                      </a:r>
                      <a:r>
                        <a:rPr lang="en-US" sz="1100">
                          <a:effectLst/>
                        </a:rPr>
                        <a:t/>
                      </a:r>
                      <a:br>
                        <a:rPr lang="en-US" sz="1100">
                          <a:effectLst/>
                        </a:rPr>
                      </a:br>
                      <a:r>
                        <a:rPr lang="en-US" sz="1100">
                          <a:effectLst/>
                        </a:rPr>
                        <a:t>   'spring-boot-gradle-plugin':</a:t>
                      </a:r>
                      <a:br>
                        <a:rPr lang="en-US" sz="1100">
                          <a:effectLst/>
                        </a:rPr>
                      </a:br>
                      <a:r>
                        <a:rPr lang="en-US" sz="1100">
                          <a:effectLst/>
                        </a:rPr>
                        <a:t>      "org.springframework.boot:spring-boot-gradle-plugin:${versions.springboot}",</a:t>
                      </a:r>
                      <a:br>
                        <a:rPr lang="en-US" sz="1100">
                          <a:effectLst/>
                        </a:rPr>
                      </a:br>
                      <a:r>
                        <a:rPr lang="en-US" sz="1100">
                          <a:effectLst/>
                        </a:rPr>
                        <a:t>   'spring-cloud-dependencies':</a:t>
                      </a:r>
                      <a:br>
                        <a:rPr lang="en-US" sz="1100">
                          <a:effectLst/>
                        </a:rPr>
                      </a:br>
                      <a:r>
                        <a:rPr lang="en-US" sz="1100">
                          <a:effectLst/>
                        </a:rPr>
                        <a:t>      "org.springframework.cloud:spring-cloud-dependencies:${versions.springcloud}",</a:t>
                      </a:r>
                      <a:br>
                        <a:rPr lang="en-US" sz="1100">
                          <a:effectLst/>
                        </a:rPr>
                      </a:br>
                      <a:r>
                        <a:rPr lang="en-US" sz="1100">
                          <a:effectLst/>
                        </a:rPr>
                        <a:t>   'spring-cloud-alibaba-dependencies':</a:t>
                      </a:r>
                      <a:br>
                        <a:rPr lang="en-US" sz="1100">
                          <a:effectLst/>
                        </a:rPr>
                      </a:br>
                      <a:r>
                        <a:rPr lang="en-US" sz="1100">
                          <a:effectLst/>
                        </a:rPr>
                        <a:t>      "com.alibaba.cloud:spring-cloud-alibaba-dependencies:${versions.alibabacloud}",</a:t>
                      </a:r>
                      <a:br>
                        <a:rPr lang="en-US" sz="1100">
                          <a:effectLst/>
                        </a:rPr>
                      </a:br>
                      <a:r>
                        <a:rPr lang="en-US" sz="1100">
                          <a:effectLst/>
                        </a:rPr>
                        <a:t>   // </a:t>
                      </a:r>
                      <a:r>
                        <a:rPr lang="zh-CN" sz="1100">
                          <a:effectLst/>
                        </a:rPr>
                        <a:t>以下的配置为与项目用例测试有关的依赖</a:t>
                      </a:r>
                      <a:r>
                        <a:rPr lang="en-US" sz="1100">
                          <a:effectLst/>
                        </a:rPr>
                        <a:t/>
                      </a:r>
                      <a:br>
                        <a:rPr lang="en-US" sz="1100">
                          <a:effectLst/>
                        </a:rPr>
                      </a:br>
                      <a:r>
                        <a:rPr lang="en-US" sz="1100">
                          <a:effectLst/>
                        </a:rPr>
                        <a:t>   'junit-jupiter-api': </a:t>
                      </a:r>
                      <a:br>
                        <a:rPr lang="en-US" sz="1100">
                          <a:effectLst/>
                        </a:rPr>
                      </a:br>
                      <a:r>
                        <a:rPr lang="en-US" sz="1100">
                          <a:effectLst/>
                        </a:rPr>
                        <a:t>      "org.junit.jupiter:junit-jupiter-api:${versions.junit}",</a:t>
                      </a:r>
                      <a:br>
                        <a:rPr lang="en-US" sz="1100">
                          <a:effectLst/>
                        </a:rPr>
                      </a:br>
                      <a:r>
                        <a:rPr lang="en-US" sz="1100">
                          <a:effectLst/>
                        </a:rPr>
                        <a:t>   'junit-vintage-engine': </a:t>
                      </a:r>
                      <a:br>
                        <a:rPr lang="en-US" sz="1100">
                          <a:effectLst/>
                        </a:rPr>
                      </a:br>
                      <a:r>
                        <a:rPr lang="en-US" sz="1100">
                          <a:effectLst/>
                        </a:rPr>
                        <a:t>      "org.junit.vintage:junit-vintage-engine:${versions.junit}",</a:t>
                      </a:r>
                      <a:br>
                        <a:rPr lang="en-US" sz="1100">
                          <a:effectLst/>
                        </a:rPr>
                      </a:br>
                      <a:r>
                        <a:rPr lang="en-US" sz="1100">
                          <a:effectLst/>
                        </a:rPr>
                        <a:t>   'junit-jupiter-engine': </a:t>
                      </a:r>
                      <a:br>
                        <a:rPr lang="en-US" sz="1100">
                          <a:effectLst/>
                        </a:rPr>
                      </a:br>
                      <a:r>
                        <a:rPr lang="en-US" sz="1100">
                          <a:effectLst/>
                        </a:rPr>
                        <a:t>      "org.junit.jupiter:junit-jupiter-engine:${versions.junit}",</a:t>
                      </a:r>
                      <a:br>
                        <a:rPr lang="en-US" sz="1100">
                          <a:effectLst/>
                        </a:rPr>
                      </a:br>
                      <a:r>
                        <a:rPr lang="en-US" sz="1100">
                          <a:effectLst/>
                        </a:rPr>
                        <a:t>   'junit-platform-launcher': </a:t>
                      </a:r>
                      <a:br>
                        <a:rPr lang="en-US" sz="1100">
                          <a:effectLst/>
                        </a:rPr>
                      </a:br>
                      <a:r>
                        <a:rPr lang="en-US" sz="1100">
                          <a:effectLst/>
                        </a:rPr>
                        <a:t>      "org.junit.platform:junit-platform-launcher:${versions.junitPlatformLauncher}",</a:t>
                      </a:r>
                      <a:br>
                        <a:rPr lang="en-US" sz="1100">
                          <a:effectLst/>
                        </a:rPr>
                      </a:br>
                      <a:r>
                        <a:rPr lang="en-US" sz="1100">
                          <a:effectLst/>
                        </a:rPr>
                        <a:t>   'junit-platform-engine': </a:t>
                      </a:r>
                      <a:br>
                        <a:rPr lang="en-US" sz="1100">
                          <a:effectLst/>
                        </a:rPr>
                      </a:br>
                      <a:r>
                        <a:rPr lang="en-US" sz="1100">
                          <a:effectLst/>
                        </a:rPr>
                        <a:t>      "org.junit.platform:junit-platform-engine:${versions.junitPlatformLauncher}",</a:t>
                      </a:r>
                      <a:br>
                        <a:rPr lang="en-US" sz="1100">
                          <a:effectLst/>
                        </a:rPr>
                      </a:br>
                      <a:r>
                        <a:rPr lang="en-US" sz="1100">
                          <a:effectLst/>
                        </a:rPr>
                        <a:t>   'junit-jupiter-params': </a:t>
                      </a:r>
                      <a:br>
                        <a:rPr lang="en-US" sz="1100">
                          <a:effectLst/>
                        </a:rPr>
                      </a:br>
                      <a:r>
                        <a:rPr lang="en-US" sz="1100">
                          <a:effectLst/>
                        </a:rPr>
                        <a:t>      "org.junit.jupiter:junit-jupiter-params:${versions.junit}",</a:t>
                      </a:r>
                      <a:br>
                        <a:rPr lang="en-US" sz="1100">
                          <a:effectLst/>
                        </a:rPr>
                      </a:br>
                      <a:r>
                        <a:rPr lang="en-US" sz="1100">
                          <a:effectLst/>
                        </a:rPr>
                        <a:t>   'junit-bom': "org.junit:junit-bom:${versions.junit}",</a:t>
                      </a:r>
                      <a:br>
                        <a:rPr lang="en-US" sz="1100">
                          <a:effectLst/>
                        </a:rPr>
                      </a:br>
                      <a:r>
                        <a:rPr lang="en-US" sz="1100">
                          <a:effectLst/>
                        </a:rPr>
                        <a:t>   'junit-platform-commons': </a:t>
                      </a:r>
                      <a:br>
                        <a:rPr lang="en-US" sz="1100">
                          <a:effectLst/>
                        </a:rPr>
                      </a:br>
                      <a:r>
                        <a:rPr lang="en-US" sz="1100">
                          <a:effectLst/>
                        </a:rPr>
                        <a:t>      "org.junit.platform:junit-platform-commons:${versions.junitPlatformLauncher}",</a:t>
                      </a:r>
                      <a:br>
                        <a:rPr lang="en-US" sz="1100">
                          <a:effectLst/>
                        </a:rPr>
                      </a:br>
                      <a:r>
                        <a:rPr lang="en-US" sz="1100">
                          <a:effectLst/>
                        </a:rPr>
                        <a:t>   // </a:t>
                      </a:r>
                      <a:r>
                        <a:rPr lang="zh-CN" sz="1100">
                          <a:effectLst/>
                        </a:rPr>
                        <a:t>以下的配置为</a:t>
                      </a:r>
                      <a:r>
                        <a:rPr lang="en-US" sz="1100">
                          <a:effectLst/>
                        </a:rPr>
                        <a:t>Lombok</a:t>
                      </a:r>
                      <a:r>
                        <a:rPr lang="zh-CN" sz="1100">
                          <a:effectLst/>
                        </a:rPr>
                        <a:t>组件有关的依赖</a:t>
                      </a:r>
                      <a:r>
                        <a:rPr lang="en-US" sz="1100">
                          <a:effectLst/>
                        </a:rPr>
                        <a:t/>
                      </a:r>
                      <a:br>
                        <a:rPr lang="en-US" sz="1100">
                          <a:effectLst/>
                        </a:rPr>
                      </a:br>
                      <a:r>
                        <a:rPr lang="en-US" sz="1100">
                          <a:effectLst/>
                        </a:rPr>
                        <a:t>   'lombok': "org.projectlombok:lombok:${versions.lombok}",</a:t>
                      </a:r>
                      <a:br>
                        <a:rPr lang="en-US" sz="1100">
                          <a:effectLst/>
                        </a:rPr>
                      </a:br>
                      <a:r>
                        <a:rPr lang="en-US" sz="1100">
                          <a:effectLst/>
                        </a:rPr>
                        <a:t>]</a:t>
                      </a:r>
                      <a:endParaRPr lang="zh-CN" sz="1100">
                        <a:effectLst/>
                        <a:latin typeface="Times New Roman" panose="02020603050405020304" pitchFamily="18" charset="0"/>
                      </a:endParaRPr>
                    </a:p>
                  </a:txBody>
                  <a:tcPr marL="68580" marR="68580" marT="0" marB="0"/>
                </a:tc>
                <a:extLst>
                  <a:ext uri="{0D108BD9-81ED-4DB2-BD59-A6C34878D82A}">
                    <a16:rowId xmlns:a16="http://schemas.microsoft.com/office/drawing/2014/main" val="3464698274"/>
                  </a:ext>
                </a:extLst>
              </a:tr>
            </a:tbl>
          </a:graphicData>
        </a:graphic>
      </p:graphicFrame>
    </p:spTree>
    <p:extLst>
      <p:ext uri="{BB962C8B-B14F-4D97-AF65-F5344CB8AC3E}">
        <p14:creationId xmlns:p14="http://schemas.microsoft.com/office/powerpoint/2010/main" val="33101211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2168</Words>
  <Application>Microsoft Office PowerPoint</Application>
  <PresentationFormat>宽屏</PresentationFormat>
  <Paragraphs>199</Paragraphs>
  <Slides>58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58</vt:i4>
      </vt:variant>
    </vt:vector>
  </HeadingPairs>
  <TitlesOfParts>
    <vt:vector size="67" baseType="lpstr">
      <vt:lpstr>阿里巴巴普惠体 B</vt:lpstr>
      <vt:lpstr>等线</vt:lpstr>
      <vt:lpstr>黑体</vt:lpstr>
      <vt:lpstr>宋体</vt:lpstr>
      <vt:lpstr>微软雅黑</vt:lpstr>
      <vt:lpstr>Arial</vt:lpstr>
      <vt:lpstr>Times New Roman</vt:lpstr>
      <vt:lpstr>Wingdings</vt:lpstr>
      <vt:lpstr>Office 主题​​</vt:lpstr>
      <vt:lpstr>PowerPoint 演示文稿</vt:lpstr>
      <vt:lpstr>RESTful</vt:lpstr>
      <vt:lpstr>范例：数据库创建脚本</vt:lpstr>
      <vt:lpstr>SpringCloud基础实现</vt:lpstr>
      <vt:lpstr>SpringBoot的重要性</vt:lpstr>
      <vt:lpstr>SpringCloudAlibaba版本组合</vt:lpstr>
      <vt:lpstr>构建SpringCloud项目</vt:lpstr>
      <vt:lpstr>gradle.properties</vt:lpstr>
      <vt:lpstr>dependencies.gradle</vt:lpstr>
      <vt:lpstr>build.gradle</vt:lpstr>
      <vt:lpstr>build.gradle</vt:lpstr>
      <vt:lpstr>build.gradle</vt:lpstr>
      <vt:lpstr>hosts</vt:lpstr>
      <vt:lpstr>公共模块</vt:lpstr>
      <vt:lpstr>build.gradle</vt:lpstr>
      <vt:lpstr>DeptDTO数据传输类</vt:lpstr>
      <vt:lpstr>DeepBeanUtils</vt:lpstr>
      <vt:lpstr>IDeptService业务接口</vt:lpstr>
      <vt:lpstr>build.gradle</vt:lpstr>
      <vt:lpstr>业务层实现结构</vt:lpstr>
      <vt:lpstr>发布REST接口</vt:lpstr>
      <vt:lpstr>build.gradle</vt:lpstr>
      <vt:lpstr>application.yml</vt:lpstr>
      <vt:lpstr>dept数据表映射类</vt:lpstr>
      <vt:lpstr>IDeptDAO数据层接口</vt:lpstr>
      <vt:lpstr>DeptServiceImpl业务实现子类</vt:lpstr>
      <vt:lpstr>业务测试类</vt:lpstr>
      <vt:lpstr>RESTful服务接口</vt:lpstr>
      <vt:lpstr>创建程序启动类</vt:lpstr>
      <vt:lpstr>部门微服务接口列表</vt:lpstr>
      <vt:lpstr>Postman</vt:lpstr>
      <vt:lpstr>创建Postman工作区</vt:lpstr>
      <vt:lpstr>创建集合</vt:lpstr>
      <vt:lpstr>新建请求</vt:lpstr>
      <vt:lpstr>请求设置与执行</vt:lpstr>
      <vt:lpstr>请求列表</vt:lpstr>
      <vt:lpstr>REST消费端</vt:lpstr>
      <vt:lpstr>RestTemplate继承结构</vt:lpstr>
      <vt:lpstr>RestTemplate类常用方法</vt:lpstr>
      <vt:lpstr>build.gradle</vt:lpstr>
      <vt:lpstr>RestTemplate对象实例</vt:lpstr>
      <vt:lpstr>Action控制层</vt:lpstr>
      <vt:lpstr>消费端服务地址</vt:lpstr>
      <vt:lpstr>消费端程序启动类</vt:lpstr>
      <vt:lpstr>HTTP拦截</vt:lpstr>
      <vt:lpstr>创建HTTP拦截器</vt:lpstr>
      <vt:lpstr>添加拦截器</vt:lpstr>
      <vt:lpstr>REST接口文档</vt:lpstr>
      <vt:lpstr>添加swagger 3.x依赖</vt:lpstr>
      <vt:lpstr>微服务描述</vt:lpstr>
      <vt:lpstr>Swagger注解</vt:lpstr>
      <vt:lpstr>Swagger文档安全</vt:lpstr>
      <vt:lpstr>增加“spring-boot-starter-ecurity”依赖配置</vt:lpstr>
      <vt:lpstr>配置账户</vt:lpstr>
      <vt:lpstr>手机扫码 —— 随时关注我们</vt:lpstr>
      <vt:lpstr>PowerPoint 演示文稿</vt:lpstr>
      <vt:lpstr>PowerPoint 演示文稿</vt:lpstr>
      <vt:lpstr>技术学习小程序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yootk</dc:creator>
  <cp:lastModifiedBy>Soil.Fish</cp:lastModifiedBy>
  <cp:revision>42</cp:revision>
  <dcterms:created xsi:type="dcterms:W3CDTF">2021-02-07T06:06:21Z</dcterms:created>
  <dcterms:modified xsi:type="dcterms:W3CDTF">2022-04-21T05:42:42Z</dcterms:modified>
</cp:coreProperties>
</file>